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Roboto"/>
      <p:regular r:id="rId51"/>
      <p:bold r:id="rId52"/>
      <p:italic r:id="rId53"/>
      <p:boldItalic r:id="rId54"/>
    </p:embeddedFont>
    <p:embeddedFont>
      <p:font typeface="Titillium Web"/>
      <p:regular r:id="rId55"/>
      <p:bold r:id="rId56"/>
      <p:italic r:id="rId57"/>
      <p:boldItalic r:id="rId58"/>
    </p:embeddedFont>
    <p:embeddedFont>
      <p:font typeface="Titillium Web ExtraLight"/>
      <p:regular r:id="rId59"/>
      <p:bold r:id="rId60"/>
      <p:italic r:id="rId61"/>
      <p:boldItalic r:id="rId62"/>
    </p:embeddedFont>
    <p:embeddedFont>
      <p:font typeface="Source Sans Pro"/>
      <p:regular r:id="rId63"/>
      <p:bold r:id="rId64"/>
      <p:italic r:id="rId65"/>
      <p:boldItalic r:id="rId66"/>
    </p:embeddedFont>
    <p:embeddedFont>
      <p:font typeface="Titillium Web Light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1F674CB-0202-4392-92F5-FC4DE8647AA3}">
  <a:tblStyle styleId="{41F674CB-0202-4392-92F5-FC4DE8647A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schemas.openxmlformats.org/officeDocument/2006/relationships/font" Target="fonts/TitilliumWebLight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TitilliumWebExtraLight-boldItalic.fntdata"/><Relationship Id="rId61" Type="http://schemas.openxmlformats.org/officeDocument/2006/relationships/font" Target="fonts/TitilliumWebExtraLight-italic.fntdata"/><Relationship Id="rId20" Type="http://schemas.openxmlformats.org/officeDocument/2006/relationships/slide" Target="slides/slide15.xml"/><Relationship Id="rId64" Type="http://schemas.openxmlformats.org/officeDocument/2006/relationships/font" Target="fonts/SourceSansPro-bold.fntdata"/><Relationship Id="rId63" Type="http://schemas.openxmlformats.org/officeDocument/2006/relationships/font" Target="fonts/SourceSansPro-regular.fntdata"/><Relationship Id="rId22" Type="http://schemas.openxmlformats.org/officeDocument/2006/relationships/slide" Target="slides/slide17.xml"/><Relationship Id="rId66" Type="http://schemas.openxmlformats.org/officeDocument/2006/relationships/font" Target="fonts/SourceSansPro-boldItalic.fntdata"/><Relationship Id="rId21" Type="http://schemas.openxmlformats.org/officeDocument/2006/relationships/slide" Target="slides/slide16.xml"/><Relationship Id="rId65" Type="http://schemas.openxmlformats.org/officeDocument/2006/relationships/font" Target="fonts/SourceSansPro-italic.fntdata"/><Relationship Id="rId24" Type="http://schemas.openxmlformats.org/officeDocument/2006/relationships/slide" Target="slides/slide19.xml"/><Relationship Id="rId68" Type="http://schemas.openxmlformats.org/officeDocument/2006/relationships/font" Target="fonts/TitilliumWebLight-bold.fntdata"/><Relationship Id="rId23" Type="http://schemas.openxmlformats.org/officeDocument/2006/relationships/slide" Target="slides/slide18.xml"/><Relationship Id="rId67" Type="http://schemas.openxmlformats.org/officeDocument/2006/relationships/font" Target="fonts/TitilliumWebLight-regular.fntdata"/><Relationship Id="rId60" Type="http://schemas.openxmlformats.org/officeDocument/2006/relationships/font" Target="fonts/TitilliumWebExtraLight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TitilliumWebLight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regular.fntdata"/><Relationship Id="rId50" Type="http://schemas.openxmlformats.org/officeDocument/2006/relationships/slide" Target="slides/slide45.xml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6.xml"/><Relationship Id="rId55" Type="http://schemas.openxmlformats.org/officeDocument/2006/relationships/font" Target="fonts/TitilliumWeb-regular.fntdata"/><Relationship Id="rId10" Type="http://schemas.openxmlformats.org/officeDocument/2006/relationships/slide" Target="slides/slide5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8.xml"/><Relationship Id="rId57" Type="http://schemas.openxmlformats.org/officeDocument/2006/relationships/font" Target="fonts/TitilliumWeb-italic.fntdata"/><Relationship Id="rId12" Type="http://schemas.openxmlformats.org/officeDocument/2006/relationships/slide" Target="slides/slide7.xml"/><Relationship Id="rId56" Type="http://schemas.openxmlformats.org/officeDocument/2006/relationships/font" Target="fonts/TitilliumWeb-bold.fntdata"/><Relationship Id="rId15" Type="http://schemas.openxmlformats.org/officeDocument/2006/relationships/slide" Target="slides/slide10.xml"/><Relationship Id="rId59" Type="http://schemas.openxmlformats.org/officeDocument/2006/relationships/font" Target="fonts/TitilliumWebExtraLight-regular.fntdata"/><Relationship Id="rId14" Type="http://schemas.openxmlformats.org/officeDocument/2006/relationships/slide" Target="slides/slide9.xml"/><Relationship Id="rId58" Type="http://schemas.openxmlformats.org/officeDocument/2006/relationships/font" Target="fonts/TitilliumWeb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ubscription.packtpub.com/book/big_data_and_business_intelligence/9781785882104/6/ch06lvl1sec40/measuring-distance-or-similarity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understanding-the-concept-of-hierarchical-clustering-technique-c6e8243758ec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understanding-the-concept-of-hierarchical-clustering-technique-c6e8243758ec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understanding-the-concept-of-hierarchical-clustering-technique-c6e8243758ec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understanding-the-concept-of-hierarchical-clustering-technique-c6e8243758ec" TargetMode="Externa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understanding-the-concept-of-hierarchical-clustering-technique-c6e8243758ec" TargetMode="Externa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nicola17.github.io/publications/" TargetMode="External"/><Relationship Id="rId3" Type="http://schemas.openxmlformats.org/officeDocument/2006/relationships/hyperlink" Target="https://academic.oup.com/nar/article/45/10/e83/2962180#57983578" TargetMode="Externa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ursera.org/lecture/machine-learning-with-python/dbscan-B8ctK" TargetMode="Externa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ubscription.packtpub.com/book/big_data_and_business_intelligence/9781785882104/6/ch06lvl1sec40/measuring-distance-or-similarity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5ffe34716b_0_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5ffe34716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https://subscription.packtpub.com/book/big_data_and_business_intelligence/9781785882104/6/ch06lvl1sec40/measuring-distance-or-similarity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5e84a82050_0_5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5e84a82050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5e84a82050_0_3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5e84a82050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initialization popular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5e84a82050_0_3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5e84a82050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initialization popular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5e84a82050_0_4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5e84a82050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initialization popular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5e84a82050_0_4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5e84a82050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initialization popular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5e84a82050_0_5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5e84a82050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initialization popular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5e84a82050_0_3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5e84a82050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5f0664bc61_0_6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5f0664bc61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f0664bc61_0_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f0664bc6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5f0664bc61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5f0664bc6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5e84a82050_0_70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5e84a82050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5f0664bc61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5f0664bc6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6013744ca1_0_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6013744ca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e84a82050_0_6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e84a82050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5f0664bc61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5f0664bc6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5f0664bc61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5f0664bc6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5e84a82050_0_7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5e84a82050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https://towardsdatascience.com/understanding-the-concept-of-hierarchical-clustering-technique-c6e8243758ec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5ffe34716b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5ffe34716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https://towardsdatascience.com/understanding-the-concept-of-hierarchical-clustering-technique-c6e8243758ec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5f0664bc61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5f0664bc6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5e84a82050_0_2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5e84a82050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5f0664bc61_0_6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5f0664bc61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5e84a82050_0_7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5e84a82050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5e84a82050_0_7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5e84a82050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5e84a82050_0_2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5e84a82050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5e84a82050_0_8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5e84a82050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https://towardsdatascience.com/understanding-the-concept-of-hierarchical-clustering-technique-c6e8243758ec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5e84a82050_0_8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5e84a82050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https://towardsdatascience.com/understanding-the-concept-of-hierarchical-clustering-technique-c6e8243758ec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5e84a82050_0_7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5e84a82050_0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https://towardsdatascience.com/understanding-the-concept-of-hierarchical-clustering-technique-c6e8243758ec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5f0664bc61_0_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5f0664bc6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5e84a82050_0_9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5e84a82050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601d5d0a04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601d5d0a0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5e84a82050_0_7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5e84a82050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gene expressions in 6 donor brains. applications to AD huntingtons autism spectrum disorder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https://nicola17.github.io/publications/</a:t>
            </a:r>
            <a:r>
              <a:rPr lang="en" sz="1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endParaRPr sz="14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https://academic.oup.com/nar/article/45/10/e83/2962180#57983578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601d5d0a0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601d5d0a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5e84a82050_0_9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5e84a82050_0_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5e84a82050_0_9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5e84a82050_0_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5e84a82050_0_10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5e84a82050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https://www.coursera.org/lecture/machine-learning-with-python/dbscan-B8ctK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5f0664bc61_0_6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5f0664bc61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58774df297_0_8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58774df297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5e84a82050_0_2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5e84a82050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5e84a82050_0_2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5e84a82050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5e84a82050_0_5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5e84a82050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5e84a82050_0_2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5e84a82050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5e84a82050_0_5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5e84a82050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https://subscription.packtpub.com/book/big_data_and_business_intelligence/9781785882104/6/ch06lvl1sec40/measuring-distance-or-similarity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1"/>
          <p:cNvSpPr/>
          <p:nvPr/>
        </p:nvSpPr>
        <p:spPr>
          <a:xfrm>
            <a:off x="-25" y="4329000"/>
            <a:ext cx="9144000" cy="814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1"/>
          <p:cNvSpPr txBox="1"/>
          <p:nvPr>
            <p:ph idx="1" type="body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665" name="Google Shape;665;p1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2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ith graphs">
  <p:cSld name="BLANK_2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3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70" name="Google Shape;670;p13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671" name="Google Shape;671;p13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" name="Google Shape;704;p13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705" name="Google Shape;705;p13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" name="Google Shape;771;p13"/>
          <p:cNvSpPr/>
          <p:nvPr/>
        </p:nvSpPr>
        <p:spPr>
          <a:xfrm>
            <a:off x="0" y="3579000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ith frame">
  <p:cSld name="BLANK_1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"/>
          <p:cNvSpPr/>
          <p:nvPr/>
        </p:nvSpPr>
        <p:spPr>
          <a:xfrm>
            <a:off x="-175" y="0"/>
            <a:ext cx="9144000" cy="5143500"/>
          </a:xfrm>
          <a:prstGeom prst="frame">
            <a:avLst>
              <a:gd fmla="val 5397" name="adj1"/>
            </a:avLst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46557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3"/>
          <p:cNvSpPr txBox="1"/>
          <p:nvPr>
            <p:ph idx="1" type="subTitle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/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"/>
          <p:cNvSpPr/>
          <p:nvPr/>
        </p:nvSpPr>
        <p:spPr>
          <a:xfrm flipH="1" rot="10800000">
            <a:off x="-25" y="1079400"/>
            <a:ext cx="9144000" cy="40641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4"/>
          <p:cNvSpPr txBox="1"/>
          <p:nvPr>
            <p:ph idx="1" type="body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Font typeface="Titillium Web ExtraLight"/>
              <a:buChar char="▫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-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●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○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SzPts val="3000"/>
              <a:buFont typeface="Titillium Web ExtraLight"/>
              <a:buChar char="■"/>
              <a:defRPr sz="3000"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/>
        </p:txBody>
      </p:sp>
      <p:sp>
        <p:nvSpPr>
          <p:cNvPr id="221" name="Google Shape;221;p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4"/>
          <p:cNvSpPr/>
          <p:nvPr/>
        </p:nvSpPr>
        <p:spPr>
          <a:xfrm>
            <a:off x="0" y="401188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5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"/>
          <p:cNvSpPr txBox="1"/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9" name="Google Shape;329;p5"/>
          <p:cNvSpPr txBox="1"/>
          <p:nvPr>
            <p:ph idx="1" type="body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/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4" name="Google Shape;334;p6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7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338" name="Google Shape;338;p7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7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372" name="Google Shape;372;p7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7"/>
          <p:cNvSpPr/>
          <p:nvPr/>
        </p:nvSpPr>
        <p:spPr>
          <a:xfrm>
            <a:off x="0" y="3579000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7"/>
          <p:cNvSpPr txBox="1"/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0" name="Google Shape;440;p7"/>
          <p:cNvSpPr txBox="1"/>
          <p:nvPr>
            <p:ph idx="1" type="body"/>
          </p:nvPr>
        </p:nvSpPr>
        <p:spPr>
          <a:xfrm>
            <a:off x="739675" y="1218009"/>
            <a:ext cx="3730800" cy="28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41" name="Google Shape;441;p7"/>
          <p:cNvSpPr txBox="1"/>
          <p:nvPr>
            <p:ph idx="2" type="body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42" name="Google Shape;442;p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8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5" name="Google Shape;445;p8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446" name="Google Shape;446;p8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8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8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8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8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480" name="Google Shape;480;p8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8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" name="Google Shape;546;p8"/>
          <p:cNvSpPr/>
          <p:nvPr/>
        </p:nvSpPr>
        <p:spPr>
          <a:xfrm>
            <a:off x="0" y="3579000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8"/>
          <p:cNvSpPr txBox="1"/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8" name="Google Shape;548;p8"/>
          <p:cNvSpPr txBox="1"/>
          <p:nvPr>
            <p:ph idx="1" type="body"/>
          </p:nvPr>
        </p:nvSpPr>
        <p:spPr>
          <a:xfrm>
            <a:off x="739675" y="1235873"/>
            <a:ext cx="24774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49" name="Google Shape;549;p8"/>
          <p:cNvSpPr txBox="1"/>
          <p:nvPr>
            <p:ph idx="2" type="body"/>
          </p:nvPr>
        </p:nvSpPr>
        <p:spPr>
          <a:xfrm>
            <a:off x="3344038" y="1235873"/>
            <a:ext cx="24774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50" name="Google Shape;550;p8"/>
          <p:cNvSpPr txBox="1"/>
          <p:nvPr>
            <p:ph idx="3" type="body"/>
          </p:nvPr>
        </p:nvSpPr>
        <p:spPr>
          <a:xfrm>
            <a:off x="5948402" y="1235873"/>
            <a:ext cx="2477400" cy="28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51" name="Google Shape;551;p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9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555" name="Google Shape;555;p9"/>
            <p:cNvSpPr/>
            <p:nvPr/>
          </p:nvSpPr>
          <p:spPr>
            <a:xfrm>
              <a:off x="300032" y="4491616"/>
              <a:ext cx="228608" cy="651872"/>
            </a:xfrm>
            <a:custGeom>
              <a:rect b="b" l="l" r="r" t="t"/>
              <a:pathLst>
                <a:path extrusionOk="0" h="20371" w="7144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8544" y="4220160"/>
              <a:ext cx="228640" cy="923328"/>
            </a:xfrm>
            <a:custGeom>
              <a:rect b="b" l="l" r="r" t="t"/>
              <a:pathLst>
                <a:path extrusionOk="0" h="28854" w="7145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576832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853664" y="4120128"/>
              <a:ext cx="230400" cy="1023360"/>
            </a:xfrm>
            <a:custGeom>
              <a:rect b="b" l="l" r="r" t="t"/>
              <a:pathLst>
                <a:path extrusionOk="0" h="31980" w="720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130496" y="4627328"/>
              <a:ext cx="230400" cy="516160"/>
            </a:xfrm>
            <a:custGeom>
              <a:rect b="b" l="l" r="r" t="t"/>
              <a:pathLst>
                <a:path extrusionOk="0" h="16130" w="720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409088" y="3821888"/>
              <a:ext cx="228640" cy="1321600"/>
            </a:xfrm>
            <a:custGeom>
              <a:rect b="b" l="l" r="r" t="t"/>
              <a:pathLst>
                <a:path extrusionOk="0" h="41300" w="7145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685920" y="4175488"/>
              <a:ext cx="230400" cy="968000"/>
            </a:xfrm>
            <a:custGeom>
              <a:rect b="b" l="l" r="r" t="t"/>
              <a:pathLst>
                <a:path extrusionOk="0" h="30250" w="720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96272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2239552" y="4355872"/>
              <a:ext cx="230400" cy="787616"/>
            </a:xfrm>
            <a:custGeom>
              <a:rect b="b" l="l" r="r" t="t"/>
              <a:pathLst>
                <a:path extrusionOk="0" h="24613" w="720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5163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2794976" y="4175488"/>
              <a:ext cx="228640" cy="968000"/>
            </a:xfrm>
            <a:custGeom>
              <a:rect b="b" l="l" r="r" t="t"/>
              <a:pathLst>
                <a:path extrusionOk="0" h="30250" w="7145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071808" y="3659360"/>
              <a:ext cx="230400" cy="1484128"/>
            </a:xfrm>
            <a:custGeom>
              <a:rect b="b" l="l" r="r" t="t"/>
              <a:pathLst>
                <a:path extrusionOk="0" h="46379" w="720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348608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625440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904032" y="4491616"/>
              <a:ext cx="228640" cy="651872"/>
            </a:xfrm>
            <a:custGeom>
              <a:rect b="b" l="l" r="r" t="t"/>
              <a:pathLst>
                <a:path extrusionOk="0" h="20371" w="7145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4180864" y="4284448"/>
              <a:ext cx="230432" cy="859040"/>
            </a:xfrm>
            <a:custGeom>
              <a:rect b="b" l="l" r="r" t="t"/>
              <a:pathLst>
                <a:path extrusionOk="0" h="26845" w="7201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4457696" y="4004032"/>
              <a:ext cx="230400" cy="1139456"/>
            </a:xfrm>
            <a:custGeom>
              <a:rect b="b" l="l" r="r" t="t"/>
              <a:pathLst>
                <a:path extrusionOk="0" h="35608" w="720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734496" y="3821888"/>
              <a:ext cx="230432" cy="1321600"/>
            </a:xfrm>
            <a:custGeom>
              <a:rect b="b" l="l" r="r" t="t"/>
              <a:pathLst>
                <a:path extrusionOk="0" h="41300" w="7201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113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289920" y="3939744"/>
              <a:ext cx="228640" cy="1203744"/>
            </a:xfrm>
            <a:custGeom>
              <a:rect b="b" l="l" r="r" t="t"/>
              <a:pathLst>
                <a:path extrusionOk="0" h="37617" w="7145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5566752" y="3704000"/>
              <a:ext cx="230432" cy="1439488"/>
            </a:xfrm>
            <a:custGeom>
              <a:rect b="b" l="l" r="r" t="t"/>
              <a:pathLst>
                <a:path extrusionOk="0" h="44984" w="7201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5843584" y="3821888"/>
              <a:ext cx="230400" cy="1321600"/>
            </a:xfrm>
            <a:custGeom>
              <a:rect b="b" l="l" r="r" t="t"/>
              <a:pathLst>
                <a:path extrusionOk="0" h="41300" w="720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6120384" y="4329088"/>
              <a:ext cx="230432" cy="814400"/>
            </a:xfrm>
            <a:custGeom>
              <a:rect b="b" l="l" r="r" t="t"/>
              <a:pathLst>
                <a:path extrusionOk="0" h="25450" w="7201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6399008" y="4120128"/>
              <a:ext cx="228608" cy="1023360"/>
            </a:xfrm>
            <a:custGeom>
              <a:rect b="b" l="l" r="r" t="t"/>
              <a:pathLst>
                <a:path extrusionOk="0" h="31980" w="7144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6675808" y="4538048"/>
              <a:ext cx="230432" cy="605440"/>
            </a:xfrm>
            <a:custGeom>
              <a:rect b="b" l="l" r="r" t="t"/>
              <a:pathLst>
                <a:path extrusionOk="0" h="18920" w="7201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6952640" y="3939744"/>
              <a:ext cx="230432" cy="1203744"/>
            </a:xfrm>
            <a:custGeom>
              <a:rect b="b" l="l" r="r" t="t"/>
              <a:pathLst>
                <a:path extrusionOk="0" h="37617" w="7201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7229472" y="4220160"/>
              <a:ext cx="230400" cy="923328"/>
            </a:xfrm>
            <a:custGeom>
              <a:rect b="b" l="l" r="r" t="t"/>
              <a:pathLst>
                <a:path extrusionOk="0" h="28854" w="720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7506272" y="3768288"/>
              <a:ext cx="230432" cy="1375200"/>
            </a:xfrm>
            <a:custGeom>
              <a:rect b="b" l="l" r="r" t="t"/>
              <a:pathLst>
                <a:path extrusionOk="0" h="42975" w="7201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7784896" y="4004032"/>
              <a:ext cx="228608" cy="1139456"/>
            </a:xfrm>
            <a:custGeom>
              <a:rect b="b" l="l" r="r" t="t"/>
              <a:pathLst>
                <a:path extrusionOk="0" h="35608" w="7144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8061696" y="3596864"/>
              <a:ext cx="230432" cy="1546624"/>
            </a:xfrm>
            <a:custGeom>
              <a:rect b="b" l="l" r="r" t="t"/>
              <a:pathLst>
                <a:path extrusionOk="0" h="48332" w="7201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8338528" y="3514688"/>
              <a:ext cx="230400" cy="1628800"/>
            </a:xfrm>
            <a:custGeom>
              <a:rect b="b" l="l" r="r" t="t"/>
              <a:pathLst>
                <a:path extrusionOk="0" h="50900" w="720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8615360" y="3939744"/>
              <a:ext cx="230400" cy="1203744"/>
            </a:xfrm>
            <a:custGeom>
              <a:rect b="b" l="l" r="r" t="t"/>
              <a:pathLst>
                <a:path extrusionOk="0" h="37617" w="720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8893952" y="3596864"/>
              <a:ext cx="228640" cy="1546624"/>
            </a:xfrm>
            <a:custGeom>
              <a:rect b="b" l="l" r="r" t="t"/>
              <a:pathLst>
                <a:path extrusionOk="0" h="48332" w="7145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9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589" name="Google Shape;589;p9"/>
            <p:cNvSpPr/>
            <p:nvPr/>
          </p:nvSpPr>
          <p:spPr>
            <a:xfrm>
              <a:off x="435744" y="4782720"/>
              <a:ext cx="92896" cy="360768"/>
            </a:xfrm>
            <a:custGeom>
              <a:rect b="b" l="l" r="r" t="t"/>
              <a:pathLst>
                <a:path extrusionOk="0" h="11274" w="2903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00032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164288" y="4571968"/>
              <a:ext cx="92896" cy="571520"/>
            </a:xfrm>
            <a:custGeom>
              <a:rect b="b" l="l" r="r" t="t"/>
              <a:pathLst>
                <a:path extrusionOk="0" h="17860" w="2903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8544" y="4739840"/>
              <a:ext cx="92928" cy="403648"/>
            </a:xfrm>
            <a:custGeom>
              <a:rect b="b" l="l" r="r" t="t"/>
              <a:pathLst>
                <a:path extrusionOk="0" h="12614" w="2904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1257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576832" y="4752352"/>
              <a:ext cx="94688" cy="391136"/>
            </a:xfrm>
            <a:custGeom>
              <a:rect b="b" l="l" r="r" t="t"/>
              <a:pathLst>
                <a:path extrusionOk="0" h="12223" w="2959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989408" y="4386240"/>
              <a:ext cx="94656" cy="757248"/>
            </a:xfrm>
            <a:custGeom>
              <a:rect b="b" l="l" r="r" t="t"/>
              <a:pathLst>
                <a:path extrusionOk="0" h="23664" w="2958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853664" y="4500544"/>
              <a:ext cx="94688" cy="642944"/>
            </a:xfrm>
            <a:custGeom>
              <a:rect b="b" l="l" r="r" t="t"/>
              <a:pathLst>
                <a:path extrusionOk="0" h="20092" w="2959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1266208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130496" y="4518400"/>
              <a:ext cx="94688" cy="625088"/>
            </a:xfrm>
            <a:custGeom>
              <a:rect b="b" l="l" r="r" t="t"/>
              <a:pathLst>
                <a:path extrusionOk="0" h="19534" w="2959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15430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14072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1821632" y="4457664"/>
              <a:ext cx="92896" cy="685824"/>
            </a:xfrm>
            <a:custGeom>
              <a:rect b="b" l="l" r="r" t="t"/>
              <a:pathLst>
                <a:path extrusionOk="0" h="21432" w="2903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1685920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2098464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196272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2375296" y="4711264"/>
              <a:ext cx="94656" cy="432224"/>
            </a:xfrm>
            <a:custGeom>
              <a:rect b="b" l="l" r="r" t="t"/>
              <a:pathLst>
                <a:path extrusionOk="0" h="13507" w="2958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2239552" y="4536256"/>
              <a:ext cx="94688" cy="607232"/>
            </a:xfrm>
            <a:custGeom>
              <a:rect b="b" l="l" r="r" t="t"/>
              <a:pathLst>
                <a:path extrusionOk="0" h="18976" w="2959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2652096" y="4704128"/>
              <a:ext cx="94688" cy="439360"/>
            </a:xfrm>
            <a:custGeom>
              <a:rect b="b" l="l" r="r" t="t"/>
              <a:pathLst>
                <a:path extrusionOk="0" h="13730" w="2959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2516384" y="4764864"/>
              <a:ext cx="94688" cy="378624"/>
            </a:xfrm>
            <a:custGeom>
              <a:rect b="b" l="l" r="r" t="t"/>
              <a:pathLst>
                <a:path extrusionOk="0" h="11832" w="2959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2930720" y="4421952"/>
              <a:ext cx="92896" cy="721536"/>
            </a:xfrm>
            <a:custGeom>
              <a:rect b="b" l="l" r="r" t="t"/>
              <a:pathLst>
                <a:path extrusionOk="0" h="22548" w="2903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2794976" y="4638048"/>
              <a:ext cx="92896" cy="505440"/>
            </a:xfrm>
            <a:custGeom>
              <a:rect b="b" l="l" r="r" t="t"/>
              <a:pathLst>
                <a:path extrusionOk="0" h="15795" w="2903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20752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0718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484352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3348608" y="4314784"/>
              <a:ext cx="94688" cy="828704"/>
            </a:xfrm>
            <a:custGeom>
              <a:rect b="b" l="l" r="r" t="t"/>
              <a:pathLst>
                <a:path extrusionOk="0" h="25897" w="2959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3761184" y="4739840"/>
              <a:ext cx="94656" cy="403648"/>
            </a:xfrm>
            <a:custGeom>
              <a:rect b="b" l="l" r="r" t="t"/>
              <a:pathLst>
                <a:path extrusionOk="0" h="12614" w="2958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3625440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4037984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3902272" y="4836288"/>
              <a:ext cx="94656" cy="307200"/>
            </a:xfrm>
            <a:custGeom>
              <a:rect b="b" l="l" r="r" t="t"/>
              <a:pathLst>
                <a:path extrusionOk="0" h="9600" w="2958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4316608" y="4638048"/>
              <a:ext cx="94688" cy="505440"/>
            </a:xfrm>
            <a:custGeom>
              <a:rect b="b" l="l" r="r" t="t"/>
              <a:pathLst>
                <a:path extrusionOk="0" h="15795" w="2959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418086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4593408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4457696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870240" y="4386240"/>
              <a:ext cx="94688" cy="757248"/>
            </a:xfrm>
            <a:custGeom>
              <a:rect b="b" l="l" r="r" t="t"/>
              <a:pathLst>
                <a:path extrusionOk="0" h="23664" w="2959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4734496" y="4457664"/>
              <a:ext cx="94688" cy="685824"/>
            </a:xfrm>
            <a:custGeom>
              <a:rect b="b" l="l" r="r" t="t"/>
              <a:pathLst>
                <a:path extrusionOk="0" h="21432" w="2959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5147072" y="4157632"/>
              <a:ext cx="94656" cy="985856"/>
            </a:xfrm>
            <a:custGeom>
              <a:rect b="b" l="l" r="r" t="t"/>
              <a:pathLst>
                <a:path extrusionOk="0" h="30808" w="2958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5011328" y="4229088"/>
              <a:ext cx="94688" cy="914400"/>
            </a:xfrm>
            <a:custGeom>
              <a:rect b="b" l="l" r="r" t="t"/>
              <a:pathLst>
                <a:path extrusionOk="0" h="28575" w="2959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5425664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89920" y="4277280"/>
              <a:ext cx="94688" cy="866208"/>
            </a:xfrm>
            <a:custGeom>
              <a:rect b="b" l="l" r="r" t="t"/>
              <a:pathLst>
                <a:path extrusionOk="0" h="27069" w="2959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5702496" y="4721984"/>
              <a:ext cx="94688" cy="421504"/>
            </a:xfrm>
            <a:custGeom>
              <a:rect b="b" l="l" r="r" t="t"/>
              <a:pathLst>
                <a:path extrusionOk="0" h="13172" w="2959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5566752" y="4416608"/>
              <a:ext cx="94688" cy="726880"/>
            </a:xfrm>
            <a:custGeom>
              <a:rect b="b" l="l" r="r" t="t"/>
              <a:pathLst>
                <a:path extrusionOk="0" h="22715" w="2959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979296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5843584" y="4813088"/>
              <a:ext cx="94688" cy="330400"/>
            </a:xfrm>
            <a:custGeom>
              <a:rect b="b" l="l" r="r" t="t"/>
              <a:pathLst>
                <a:path extrusionOk="0" h="10325" w="2959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256128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6120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6534720" y="4505888"/>
              <a:ext cx="92896" cy="637600"/>
            </a:xfrm>
            <a:custGeom>
              <a:rect b="b" l="l" r="r" t="t"/>
              <a:pathLst>
                <a:path extrusionOk="0" h="19925" w="2903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6399008" y="4739840"/>
              <a:ext cx="92896" cy="403648"/>
            </a:xfrm>
            <a:custGeom>
              <a:rect b="b" l="l" r="r" t="t"/>
              <a:pathLst>
                <a:path extrusionOk="0" h="12614" w="2903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6811552" y="4807712"/>
              <a:ext cx="94688" cy="335776"/>
            </a:xfrm>
            <a:custGeom>
              <a:rect b="b" l="l" r="r" t="t"/>
              <a:pathLst>
                <a:path extrusionOk="0" h="10493" w="2959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6675808" y="4614848"/>
              <a:ext cx="94688" cy="528640"/>
            </a:xfrm>
            <a:custGeom>
              <a:rect b="b" l="l" r="r" t="t"/>
              <a:pathLst>
                <a:path extrusionOk="0" h="16520" w="2959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70883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6952640" y="4530912"/>
              <a:ext cx="94688" cy="612576"/>
            </a:xfrm>
            <a:custGeom>
              <a:rect b="b" l="l" r="r" t="t"/>
              <a:pathLst>
                <a:path extrusionOk="0" h="19143" w="2959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7365184" y="4739840"/>
              <a:ext cx="94688" cy="403648"/>
            </a:xfrm>
            <a:custGeom>
              <a:rect b="b" l="l" r="r" t="t"/>
              <a:pathLst>
                <a:path extrusionOk="0" h="12614" w="2959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7229472" y="4825568"/>
              <a:ext cx="94688" cy="317920"/>
            </a:xfrm>
            <a:custGeom>
              <a:rect b="b" l="l" r="r" t="t"/>
              <a:pathLst>
                <a:path extrusionOk="0" h="9935" w="2959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7643808" y="4632704"/>
              <a:ext cx="92896" cy="510784"/>
            </a:xfrm>
            <a:custGeom>
              <a:rect b="b" l="l" r="r" t="t"/>
              <a:pathLst>
                <a:path extrusionOk="0" h="15962" w="2903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7506272" y="4963104"/>
              <a:ext cx="94688" cy="180384"/>
            </a:xfrm>
            <a:custGeom>
              <a:rect b="b" l="l" r="r" t="t"/>
              <a:pathLst>
                <a:path extrusionOk="0" h="5637" w="2959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7920608" y="4909504"/>
              <a:ext cx="94688" cy="233984"/>
            </a:xfrm>
            <a:custGeom>
              <a:rect b="b" l="l" r="r" t="t"/>
              <a:pathLst>
                <a:path extrusionOk="0" h="7312" w="2959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77848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8197440" y="4571968"/>
              <a:ext cx="94688" cy="571520"/>
            </a:xfrm>
            <a:custGeom>
              <a:rect b="b" l="l" r="r" t="t"/>
              <a:pathLst>
                <a:path extrusionOk="0" h="17860" w="2959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061696" y="4777344"/>
              <a:ext cx="94688" cy="366144"/>
            </a:xfrm>
            <a:custGeom>
              <a:rect b="b" l="l" r="r" t="t"/>
              <a:pathLst>
                <a:path extrusionOk="0" h="11442" w="2959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8474272" y="4721984"/>
              <a:ext cx="94656" cy="421504"/>
            </a:xfrm>
            <a:custGeom>
              <a:rect b="b" l="l" r="r" t="t"/>
              <a:pathLst>
                <a:path extrusionOk="0" h="13172" w="2958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8338528" y="4488032"/>
              <a:ext cx="94688" cy="655456"/>
            </a:xfrm>
            <a:custGeom>
              <a:rect b="b" l="l" r="r" t="t"/>
              <a:pathLst>
                <a:path extrusionOk="0" h="20483" w="2959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8751072" y="4409440"/>
              <a:ext cx="94688" cy="734048"/>
            </a:xfrm>
            <a:custGeom>
              <a:rect b="b" l="l" r="r" t="t"/>
              <a:pathLst>
                <a:path extrusionOk="0" h="22939" w="2959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8615360" y="4295168"/>
              <a:ext cx="94688" cy="848320"/>
            </a:xfrm>
            <a:custGeom>
              <a:rect b="b" l="l" r="r" t="t"/>
              <a:pathLst>
                <a:path extrusionOk="0" h="26510" w="2959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9029696" y="4409440"/>
              <a:ext cx="92896" cy="734048"/>
            </a:xfrm>
            <a:custGeom>
              <a:rect b="b" l="l" r="r" t="t"/>
              <a:pathLst>
                <a:path extrusionOk="0" h="22939" w="2903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8893952" y="4180864"/>
              <a:ext cx="92896" cy="962624"/>
            </a:xfrm>
            <a:custGeom>
              <a:rect b="b" l="l" r="r" t="t"/>
              <a:pathLst>
                <a:path extrusionOk="0" h="30082" w="2903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" name="Google Shape;655;p9"/>
          <p:cNvSpPr/>
          <p:nvPr/>
        </p:nvSpPr>
        <p:spPr>
          <a:xfrm>
            <a:off x="0" y="3579000"/>
            <a:ext cx="9144000" cy="1293056"/>
          </a:xfrm>
          <a:custGeom>
            <a:rect b="b" l="l" r="r" t="t"/>
            <a:pathLst>
              <a:path extrusionOk="0" h="40408" w="28575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9"/>
          <p:cNvSpPr txBox="1"/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7" name="Google Shape;657;p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no graph">
  <p:cSld name="TITLE_ONLY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"/>
          <p:cNvSpPr/>
          <p:nvPr/>
        </p:nvSpPr>
        <p:spPr>
          <a:xfrm>
            <a:off x="-25" y="-11875"/>
            <a:ext cx="9144000" cy="8232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0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1" name="Google Shape;661;p10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46557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rect b="b" l="l" r="r" t="t"/>
            <a:pathLst>
              <a:path extrusionOk="0" h="160734" w="28575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Relationship Id="rId6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cs.wmich.edu/alfuqaha/summer14/cs6530/lectures/ClusteringAnalysis.pdf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cs.wmich.edu/alfuqaha/summer14/cs6530/lectures/ClusteringAnalysis.pdf" TargetMode="External"/><Relationship Id="rId4" Type="http://schemas.openxmlformats.org/officeDocument/2006/relationships/hyperlink" Target="https://en.wiktionary.org/wiki/%E2%88%91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hyperlink" Target="https://doi.org/10.1093/nar/gkx046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/>
          <p:nvPr>
            <p:ph type="ctrTitle"/>
          </p:nvPr>
        </p:nvSpPr>
        <p:spPr>
          <a:xfrm>
            <a:off x="437600" y="1118216"/>
            <a:ext cx="7729200" cy="20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Clustering</a:t>
            </a:r>
            <a:endParaRPr/>
          </a:p>
        </p:txBody>
      </p:sp>
      <p:sp>
        <p:nvSpPr>
          <p:cNvPr id="780" name="Google Shape;780;p15"/>
          <p:cNvSpPr txBox="1"/>
          <p:nvPr/>
        </p:nvSpPr>
        <p:spPr>
          <a:xfrm>
            <a:off x="4030825" y="305100"/>
            <a:ext cx="46398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http://bit.ly/2lQvtJC  Pin 160919</a:t>
            </a:r>
            <a:endParaRPr sz="24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4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Distance Metrics</a:t>
            </a:r>
            <a:endParaRPr/>
          </a:p>
        </p:txBody>
      </p:sp>
      <p:sp>
        <p:nvSpPr>
          <p:cNvPr id="874" name="Google Shape;874;p2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5" name="Google Shape;875;p24"/>
          <p:cNvSpPr txBox="1"/>
          <p:nvPr>
            <p:ph idx="4294967295" type="body"/>
          </p:nvPr>
        </p:nvSpPr>
        <p:spPr>
          <a:xfrm>
            <a:off x="377550" y="1152525"/>
            <a:ext cx="2584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Euclidian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Manhattan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Minkowski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Cosine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….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876" name="Google Shape;876;p24"/>
          <p:cNvSpPr txBox="1"/>
          <p:nvPr/>
        </p:nvSpPr>
        <p:spPr>
          <a:xfrm>
            <a:off x="7307300" y="1228725"/>
            <a:ext cx="10473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L1</a:t>
            </a:r>
            <a:endParaRPr sz="18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7" name="Google Shape;877;p24"/>
          <p:cNvSpPr txBox="1"/>
          <p:nvPr/>
        </p:nvSpPr>
        <p:spPr>
          <a:xfrm>
            <a:off x="7307300" y="1762950"/>
            <a:ext cx="10473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L2</a:t>
            </a:r>
            <a:endParaRPr sz="18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878" name="Google Shape;878;p24"/>
          <p:cNvCxnSpPr/>
          <p:nvPr/>
        </p:nvCxnSpPr>
        <p:spPr>
          <a:xfrm rot="10800000">
            <a:off x="6422900" y="1442775"/>
            <a:ext cx="808200" cy="2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9" name="Google Shape;879;p24"/>
          <p:cNvCxnSpPr/>
          <p:nvPr/>
        </p:nvCxnSpPr>
        <p:spPr>
          <a:xfrm flipH="1">
            <a:off x="6431300" y="1986900"/>
            <a:ext cx="799800" cy="470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80" name="Google Shape;8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350" y="3122900"/>
            <a:ext cx="2584879" cy="62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3937" y="3892894"/>
            <a:ext cx="2741701" cy="9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1823" y="2163438"/>
            <a:ext cx="2585972" cy="699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3" name="Google Shape;88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48575" y="1119400"/>
            <a:ext cx="2544675" cy="7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5"/>
          <p:cNvSpPr txBox="1"/>
          <p:nvPr>
            <p:ph idx="1" type="body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K-Means Clustering</a:t>
            </a:r>
            <a:r>
              <a:rPr lang="en"/>
              <a:t>   </a:t>
            </a:r>
            <a:endParaRPr/>
          </a:p>
        </p:txBody>
      </p:sp>
      <p:sp>
        <p:nvSpPr>
          <p:cNvPr id="889" name="Google Shape;889;p25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2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5" name="Google Shape;895;p26"/>
          <p:cNvSpPr txBox="1"/>
          <p:nvPr>
            <p:ph type="title"/>
          </p:nvPr>
        </p:nvSpPr>
        <p:spPr>
          <a:xfrm>
            <a:off x="452725" y="620925"/>
            <a:ext cx="6543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896" name="Google Shape;896;p26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1) Decide on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2) Initialize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3) Assign points to the nearest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4) Move center towards mean 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5) Recompute distances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6) Reassign clusters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7) Move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8) Halt when no change -- Converged!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97" name="Google Shape;897;p26"/>
          <p:cNvCxnSpPr/>
          <p:nvPr/>
        </p:nvCxnSpPr>
        <p:spPr>
          <a:xfrm>
            <a:off x="5542225" y="1863350"/>
            <a:ext cx="26700" cy="213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26"/>
          <p:cNvCxnSpPr/>
          <p:nvPr/>
        </p:nvCxnSpPr>
        <p:spPr>
          <a:xfrm flipH="1">
            <a:off x="5568950" y="3983675"/>
            <a:ext cx="3077100" cy="1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9" name="Google Shape;899;p26"/>
          <p:cNvSpPr/>
          <p:nvPr/>
        </p:nvSpPr>
        <p:spPr>
          <a:xfrm>
            <a:off x="6047275" y="2006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26"/>
          <p:cNvSpPr/>
          <p:nvPr/>
        </p:nvSpPr>
        <p:spPr>
          <a:xfrm>
            <a:off x="6199675" y="2159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26"/>
          <p:cNvSpPr/>
          <p:nvPr/>
        </p:nvSpPr>
        <p:spPr>
          <a:xfrm>
            <a:off x="6352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26"/>
          <p:cNvSpPr/>
          <p:nvPr/>
        </p:nvSpPr>
        <p:spPr>
          <a:xfrm>
            <a:off x="6580675" y="2235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26"/>
          <p:cNvSpPr/>
          <p:nvPr/>
        </p:nvSpPr>
        <p:spPr>
          <a:xfrm>
            <a:off x="6047275" y="2387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26"/>
          <p:cNvSpPr/>
          <p:nvPr/>
        </p:nvSpPr>
        <p:spPr>
          <a:xfrm>
            <a:off x="5971075" y="3073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26"/>
          <p:cNvSpPr/>
          <p:nvPr/>
        </p:nvSpPr>
        <p:spPr>
          <a:xfrm>
            <a:off x="62758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26"/>
          <p:cNvSpPr/>
          <p:nvPr/>
        </p:nvSpPr>
        <p:spPr>
          <a:xfrm>
            <a:off x="62758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26"/>
          <p:cNvSpPr/>
          <p:nvPr/>
        </p:nvSpPr>
        <p:spPr>
          <a:xfrm>
            <a:off x="7487875" y="1771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26"/>
          <p:cNvSpPr/>
          <p:nvPr/>
        </p:nvSpPr>
        <p:spPr>
          <a:xfrm>
            <a:off x="6733075" y="2921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26"/>
          <p:cNvSpPr/>
          <p:nvPr/>
        </p:nvSpPr>
        <p:spPr>
          <a:xfrm>
            <a:off x="7647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26"/>
          <p:cNvSpPr/>
          <p:nvPr/>
        </p:nvSpPr>
        <p:spPr>
          <a:xfrm>
            <a:off x="7723675" y="269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26"/>
          <p:cNvSpPr/>
          <p:nvPr/>
        </p:nvSpPr>
        <p:spPr>
          <a:xfrm>
            <a:off x="8028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26"/>
          <p:cNvSpPr/>
          <p:nvPr/>
        </p:nvSpPr>
        <p:spPr>
          <a:xfrm>
            <a:off x="6448600" y="2462913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26"/>
          <p:cNvSpPr/>
          <p:nvPr/>
        </p:nvSpPr>
        <p:spPr>
          <a:xfrm>
            <a:off x="61234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26"/>
          <p:cNvSpPr/>
          <p:nvPr/>
        </p:nvSpPr>
        <p:spPr>
          <a:xfrm>
            <a:off x="7159250" y="26515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26"/>
          <p:cNvSpPr/>
          <p:nvPr/>
        </p:nvSpPr>
        <p:spPr>
          <a:xfrm>
            <a:off x="7318850" y="2318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26"/>
          <p:cNvSpPr/>
          <p:nvPr/>
        </p:nvSpPr>
        <p:spPr>
          <a:xfrm>
            <a:off x="6809275" y="3378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26"/>
          <p:cNvSpPr/>
          <p:nvPr/>
        </p:nvSpPr>
        <p:spPr>
          <a:xfrm>
            <a:off x="7487875" y="24919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26"/>
          <p:cNvSpPr/>
          <p:nvPr/>
        </p:nvSpPr>
        <p:spPr>
          <a:xfrm>
            <a:off x="79522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26"/>
          <p:cNvSpPr/>
          <p:nvPr/>
        </p:nvSpPr>
        <p:spPr>
          <a:xfrm>
            <a:off x="65806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26"/>
          <p:cNvSpPr/>
          <p:nvPr/>
        </p:nvSpPr>
        <p:spPr>
          <a:xfrm>
            <a:off x="6580675" y="3607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26"/>
          <p:cNvSpPr/>
          <p:nvPr/>
        </p:nvSpPr>
        <p:spPr>
          <a:xfrm>
            <a:off x="6961675" y="3530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26"/>
          <p:cNvSpPr/>
          <p:nvPr/>
        </p:nvSpPr>
        <p:spPr>
          <a:xfrm>
            <a:off x="70378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26"/>
          <p:cNvSpPr/>
          <p:nvPr/>
        </p:nvSpPr>
        <p:spPr>
          <a:xfrm>
            <a:off x="7699850" y="224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26"/>
          <p:cNvSpPr/>
          <p:nvPr/>
        </p:nvSpPr>
        <p:spPr>
          <a:xfrm>
            <a:off x="6733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0" name="Google Shape;930;p27"/>
          <p:cNvSpPr txBox="1"/>
          <p:nvPr>
            <p:ph type="title"/>
          </p:nvPr>
        </p:nvSpPr>
        <p:spPr>
          <a:xfrm>
            <a:off x="452725" y="620925"/>
            <a:ext cx="6543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cxnSp>
        <p:nvCxnSpPr>
          <p:cNvPr id="931" name="Google Shape;931;p27"/>
          <p:cNvCxnSpPr/>
          <p:nvPr/>
        </p:nvCxnSpPr>
        <p:spPr>
          <a:xfrm>
            <a:off x="5542225" y="1863350"/>
            <a:ext cx="26700" cy="213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2" name="Google Shape;932;p27"/>
          <p:cNvCxnSpPr/>
          <p:nvPr/>
        </p:nvCxnSpPr>
        <p:spPr>
          <a:xfrm flipH="1">
            <a:off x="5568950" y="3983675"/>
            <a:ext cx="3077100" cy="1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3" name="Google Shape;933;p27"/>
          <p:cNvSpPr/>
          <p:nvPr/>
        </p:nvSpPr>
        <p:spPr>
          <a:xfrm>
            <a:off x="6047275" y="2006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27"/>
          <p:cNvSpPr/>
          <p:nvPr/>
        </p:nvSpPr>
        <p:spPr>
          <a:xfrm>
            <a:off x="6199675" y="2159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27"/>
          <p:cNvSpPr/>
          <p:nvPr/>
        </p:nvSpPr>
        <p:spPr>
          <a:xfrm>
            <a:off x="6352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27"/>
          <p:cNvSpPr/>
          <p:nvPr/>
        </p:nvSpPr>
        <p:spPr>
          <a:xfrm>
            <a:off x="6580675" y="2235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27"/>
          <p:cNvSpPr/>
          <p:nvPr/>
        </p:nvSpPr>
        <p:spPr>
          <a:xfrm>
            <a:off x="6047275" y="2387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27"/>
          <p:cNvSpPr/>
          <p:nvPr/>
        </p:nvSpPr>
        <p:spPr>
          <a:xfrm>
            <a:off x="5971075" y="3073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27"/>
          <p:cNvSpPr/>
          <p:nvPr/>
        </p:nvSpPr>
        <p:spPr>
          <a:xfrm>
            <a:off x="62758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27"/>
          <p:cNvSpPr/>
          <p:nvPr/>
        </p:nvSpPr>
        <p:spPr>
          <a:xfrm>
            <a:off x="62758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27"/>
          <p:cNvSpPr/>
          <p:nvPr/>
        </p:nvSpPr>
        <p:spPr>
          <a:xfrm>
            <a:off x="7487875" y="1771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27"/>
          <p:cNvSpPr/>
          <p:nvPr/>
        </p:nvSpPr>
        <p:spPr>
          <a:xfrm>
            <a:off x="6733075" y="2921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27"/>
          <p:cNvSpPr/>
          <p:nvPr/>
        </p:nvSpPr>
        <p:spPr>
          <a:xfrm>
            <a:off x="7647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27"/>
          <p:cNvSpPr/>
          <p:nvPr/>
        </p:nvSpPr>
        <p:spPr>
          <a:xfrm>
            <a:off x="7723675" y="269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27"/>
          <p:cNvSpPr/>
          <p:nvPr/>
        </p:nvSpPr>
        <p:spPr>
          <a:xfrm>
            <a:off x="8028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27"/>
          <p:cNvSpPr/>
          <p:nvPr/>
        </p:nvSpPr>
        <p:spPr>
          <a:xfrm>
            <a:off x="6448600" y="2462913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27"/>
          <p:cNvSpPr/>
          <p:nvPr/>
        </p:nvSpPr>
        <p:spPr>
          <a:xfrm>
            <a:off x="61234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27"/>
          <p:cNvSpPr/>
          <p:nvPr/>
        </p:nvSpPr>
        <p:spPr>
          <a:xfrm>
            <a:off x="7159250" y="26515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27"/>
          <p:cNvSpPr/>
          <p:nvPr/>
        </p:nvSpPr>
        <p:spPr>
          <a:xfrm>
            <a:off x="7318850" y="2318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27"/>
          <p:cNvSpPr/>
          <p:nvPr/>
        </p:nvSpPr>
        <p:spPr>
          <a:xfrm>
            <a:off x="6809275" y="3378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27"/>
          <p:cNvSpPr/>
          <p:nvPr/>
        </p:nvSpPr>
        <p:spPr>
          <a:xfrm>
            <a:off x="7487875" y="24919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27"/>
          <p:cNvSpPr/>
          <p:nvPr/>
        </p:nvSpPr>
        <p:spPr>
          <a:xfrm>
            <a:off x="79522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27"/>
          <p:cNvSpPr/>
          <p:nvPr/>
        </p:nvSpPr>
        <p:spPr>
          <a:xfrm>
            <a:off x="65806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27"/>
          <p:cNvSpPr/>
          <p:nvPr/>
        </p:nvSpPr>
        <p:spPr>
          <a:xfrm>
            <a:off x="6580675" y="3607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27"/>
          <p:cNvSpPr/>
          <p:nvPr/>
        </p:nvSpPr>
        <p:spPr>
          <a:xfrm>
            <a:off x="6961675" y="3530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27"/>
          <p:cNvSpPr/>
          <p:nvPr/>
        </p:nvSpPr>
        <p:spPr>
          <a:xfrm>
            <a:off x="70378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27"/>
          <p:cNvSpPr/>
          <p:nvPr/>
        </p:nvSpPr>
        <p:spPr>
          <a:xfrm>
            <a:off x="7699850" y="224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27"/>
          <p:cNvSpPr/>
          <p:nvPr/>
        </p:nvSpPr>
        <p:spPr>
          <a:xfrm>
            <a:off x="6733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27"/>
          <p:cNvSpPr/>
          <p:nvPr/>
        </p:nvSpPr>
        <p:spPr>
          <a:xfrm>
            <a:off x="6191725" y="2276225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27"/>
          <p:cNvSpPr/>
          <p:nvPr/>
        </p:nvSpPr>
        <p:spPr>
          <a:xfrm>
            <a:off x="7017913" y="32214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27"/>
          <p:cNvSpPr/>
          <p:nvPr/>
        </p:nvSpPr>
        <p:spPr>
          <a:xfrm>
            <a:off x="7663813" y="27573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27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1) Decide on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2) Initialize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3) Assign points to the nearest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4) Move center towards mean 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5) Recompute distances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6) Reassign clusters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7) Move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8) Halt when no change -- Converged!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2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8" name="Google Shape;968;p28"/>
          <p:cNvSpPr txBox="1"/>
          <p:nvPr>
            <p:ph type="title"/>
          </p:nvPr>
        </p:nvSpPr>
        <p:spPr>
          <a:xfrm>
            <a:off x="452725" y="620925"/>
            <a:ext cx="6543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969" name="Google Shape;969;p28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1) Decide on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2) Initialize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3) Assign points to the nearest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4) Move center towards mean 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5) Recompute distances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6) Reassign clusters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7) Move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8) Halt when no change -- Converged!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970" name="Google Shape;970;p28"/>
          <p:cNvCxnSpPr/>
          <p:nvPr/>
        </p:nvCxnSpPr>
        <p:spPr>
          <a:xfrm>
            <a:off x="5542225" y="1863350"/>
            <a:ext cx="26700" cy="213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1" name="Google Shape;971;p28"/>
          <p:cNvCxnSpPr/>
          <p:nvPr/>
        </p:nvCxnSpPr>
        <p:spPr>
          <a:xfrm flipH="1">
            <a:off x="5568950" y="3983675"/>
            <a:ext cx="3077100" cy="1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2" name="Google Shape;972;p28"/>
          <p:cNvSpPr/>
          <p:nvPr/>
        </p:nvSpPr>
        <p:spPr>
          <a:xfrm>
            <a:off x="6047275" y="2006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28"/>
          <p:cNvSpPr/>
          <p:nvPr/>
        </p:nvSpPr>
        <p:spPr>
          <a:xfrm>
            <a:off x="6199675" y="2159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28"/>
          <p:cNvSpPr/>
          <p:nvPr/>
        </p:nvSpPr>
        <p:spPr>
          <a:xfrm>
            <a:off x="6352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28"/>
          <p:cNvSpPr/>
          <p:nvPr/>
        </p:nvSpPr>
        <p:spPr>
          <a:xfrm>
            <a:off x="6580675" y="2235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28"/>
          <p:cNvSpPr/>
          <p:nvPr/>
        </p:nvSpPr>
        <p:spPr>
          <a:xfrm>
            <a:off x="6047275" y="2387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28"/>
          <p:cNvSpPr/>
          <p:nvPr/>
        </p:nvSpPr>
        <p:spPr>
          <a:xfrm>
            <a:off x="5971075" y="3073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28"/>
          <p:cNvSpPr/>
          <p:nvPr/>
        </p:nvSpPr>
        <p:spPr>
          <a:xfrm>
            <a:off x="62758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28"/>
          <p:cNvSpPr/>
          <p:nvPr/>
        </p:nvSpPr>
        <p:spPr>
          <a:xfrm>
            <a:off x="62758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28"/>
          <p:cNvSpPr/>
          <p:nvPr/>
        </p:nvSpPr>
        <p:spPr>
          <a:xfrm>
            <a:off x="7487875" y="1771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28"/>
          <p:cNvSpPr/>
          <p:nvPr/>
        </p:nvSpPr>
        <p:spPr>
          <a:xfrm>
            <a:off x="6733075" y="2921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28"/>
          <p:cNvSpPr/>
          <p:nvPr/>
        </p:nvSpPr>
        <p:spPr>
          <a:xfrm>
            <a:off x="7647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28"/>
          <p:cNvSpPr/>
          <p:nvPr/>
        </p:nvSpPr>
        <p:spPr>
          <a:xfrm>
            <a:off x="7723675" y="269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28"/>
          <p:cNvSpPr/>
          <p:nvPr/>
        </p:nvSpPr>
        <p:spPr>
          <a:xfrm>
            <a:off x="8028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28"/>
          <p:cNvSpPr/>
          <p:nvPr/>
        </p:nvSpPr>
        <p:spPr>
          <a:xfrm>
            <a:off x="6448600" y="2462913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28"/>
          <p:cNvSpPr/>
          <p:nvPr/>
        </p:nvSpPr>
        <p:spPr>
          <a:xfrm>
            <a:off x="61234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28"/>
          <p:cNvSpPr/>
          <p:nvPr/>
        </p:nvSpPr>
        <p:spPr>
          <a:xfrm>
            <a:off x="7159250" y="26515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28"/>
          <p:cNvSpPr/>
          <p:nvPr/>
        </p:nvSpPr>
        <p:spPr>
          <a:xfrm>
            <a:off x="7318850" y="2318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28"/>
          <p:cNvSpPr/>
          <p:nvPr/>
        </p:nvSpPr>
        <p:spPr>
          <a:xfrm>
            <a:off x="6809275" y="3378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28"/>
          <p:cNvSpPr/>
          <p:nvPr/>
        </p:nvSpPr>
        <p:spPr>
          <a:xfrm>
            <a:off x="7487875" y="24919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28"/>
          <p:cNvSpPr/>
          <p:nvPr/>
        </p:nvSpPr>
        <p:spPr>
          <a:xfrm>
            <a:off x="79522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28"/>
          <p:cNvSpPr/>
          <p:nvPr/>
        </p:nvSpPr>
        <p:spPr>
          <a:xfrm>
            <a:off x="65806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28"/>
          <p:cNvSpPr/>
          <p:nvPr/>
        </p:nvSpPr>
        <p:spPr>
          <a:xfrm>
            <a:off x="6580675" y="3607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28"/>
          <p:cNvSpPr/>
          <p:nvPr/>
        </p:nvSpPr>
        <p:spPr>
          <a:xfrm>
            <a:off x="6961675" y="3530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28"/>
          <p:cNvSpPr/>
          <p:nvPr/>
        </p:nvSpPr>
        <p:spPr>
          <a:xfrm>
            <a:off x="70378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28"/>
          <p:cNvSpPr/>
          <p:nvPr/>
        </p:nvSpPr>
        <p:spPr>
          <a:xfrm>
            <a:off x="7699850" y="224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28"/>
          <p:cNvSpPr/>
          <p:nvPr/>
        </p:nvSpPr>
        <p:spPr>
          <a:xfrm>
            <a:off x="6733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28"/>
          <p:cNvSpPr/>
          <p:nvPr/>
        </p:nvSpPr>
        <p:spPr>
          <a:xfrm>
            <a:off x="6191725" y="2276225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28"/>
          <p:cNvSpPr/>
          <p:nvPr/>
        </p:nvSpPr>
        <p:spPr>
          <a:xfrm>
            <a:off x="7017913" y="32214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28"/>
          <p:cNvSpPr/>
          <p:nvPr/>
        </p:nvSpPr>
        <p:spPr>
          <a:xfrm>
            <a:off x="7663813" y="27573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1" name="Google Shape;1001;p28"/>
          <p:cNvCxnSpPr>
            <a:endCxn id="987" idx="1"/>
          </p:cNvCxnSpPr>
          <p:nvPr/>
        </p:nvCxnSpPr>
        <p:spPr>
          <a:xfrm flipH="1" rot="10800000">
            <a:off x="5568923" y="2674923"/>
            <a:ext cx="1613700" cy="780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2" name="Google Shape;1002;p28"/>
          <p:cNvCxnSpPr/>
          <p:nvPr/>
        </p:nvCxnSpPr>
        <p:spPr>
          <a:xfrm flipH="1">
            <a:off x="7274425" y="1606400"/>
            <a:ext cx="586500" cy="1086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3" name="Google Shape;1003;p28"/>
          <p:cNvCxnSpPr>
            <a:stCxn id="987" idx="0"/>
          </p:cNvCxnSpPr>
          <p:nvPr/>
        </p:nvCxnSpPr>
        <p:spPr>
          <a:xfrm>
            <a:off x="7239050" y="2651550"/>
            <a:ext cx="655500" cy="1322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9" name="Google Shape;1009;p29"/>
          <p:cNvSpPr txBox="1"/>
          <p:nvPr>
            <p:ph type="title"/>
          </p:nvPr>
        </p:nvSpPr>
        <p:spPr>
          <a:xfrm>
            <a:off x="452725" y="620925"/>
            <a:ext cx="6543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1010" name="Google Shape;1010;p29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1) Decide on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2) Initialize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3) Assign points to the nearest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4) Move center towards mean 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5) Recompute distances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6) Reassign clusters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7) Move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8) Halt when no change -- Converged!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1011" name="Google Shape;1011;p29"/>
          <p:cNvCxnSpPr/>
          <p:nvPr/>
        </p:nvCxnSpPr>
        <p:spPr>
          <a:xfrm>
            <a:off x="5542225" y="1863350"/>
            <a:ext cx="26700" cy="213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29"/>
          <p:cNvCxnSpPr/>
          <p:nvPr/>
        </p:nvCxnSpPr>
        <p:spPr>
          <a:xfrm flipH="1">
            <a:off x="5568950" y="3983675"/>
            <a:ext cx="3077100" cy="1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3" name="Google Shape;1013;p29"/>
          <p:cNvSpPr/>
          <p:nvPr/>
        </p:nvSpPr>
        <p:spPr>
          <a:xfrm>
            <a:off x="6047275" y="2006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29"/>
          <p:cNvSpPr/>
          <p:nvPr/>
        </p:nvSpPr>
        <p:spPr>
          <a:xfrm>
            <a:off x="6199675" y="2159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29"/>
          <p:cNvSpPr/>
          <p:nvPr/>
        </p:nvSpPr>
        <p:spPr>
          <a:xfrm>
            <a:off x="6352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29"/>
          <p:cNvSpPr/>
          <p:nvPr/>
        </p:nvSpPr>
        <p:spPr>
          <a:xfrm>
            <a:off x="6580675" y="2235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29"/>
          <p:cNvSpPr/>
          <p:nvPr/>
        </p:nvSpPr>
        <p:spPr>
          <a:xfrm>
            <a:off x="6047275" y="2387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29"/>
          <p:cNvSpPr/>
          <p:nvPr/>
        </p:nvSpPr>
        <p:spPr>
          <a:xfrm>
            <a:off x="5971075" y="3073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29"/>
          <p:cNvSpPr/>
          <p:nvPr/>
        </p:nvSpPr>
        <p:spPr>
          <a:xfrm>
            <a:off x="62758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29"/>
          <p:cNvSpPr/>
          <p:nvPr/>
        </p:nvSpPr>
        <p:spPr>
          <a:xfrm>
            <a:off x="62758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29"/>
          <p:cNvSpPr/>
          <p:nvPr/>
        </p:nvSpPr>
        <p:spPr>
          <a:xfrm>
            <a:off x="7487875" y="1771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29"/>
          <p:cNvSpPr/>
          <p:nvPr/>
        </p:nvSpPr>
        <p:spPr>
          <a:xfrm>
            <a:off x="6733075" y="2921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29"/>
          <p:cNvSpPr/>
          <p:nvPr/>
        </p:nvSpPr>
        <p:spPr>
          <a:xfrm>
            <a:off x="7647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29"/>
          <p:cNvSpPr/>
          <p:nvPr/>
        </p:nvSpPr>
        <p:spPr>
          <a:xfrm>
            <a:off x="7723675" y="269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29"/>
          <p:cNvSpPr/>
          <p:nvPr/>
        </p:nvSpPr>
        <p:spPr>
          <a:xfrm>
            <a:off x="8028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29"/>
          <p:cNvSpPr/>
          <p:nvPr/>
        </p:nvSpPr>
        <p:spPr>
          <a:xfrm>
            <a:off x="6448600" y="2462913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29"/>
          <p:cNvSpPr/>
          <p:nvPr/>
        </p:nvSpPr>
        <p:spPr>
          <a:xfrm>
            <a:off x="61234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29"/>
          <p:cNvSpPr/>
          <p:nvPr/>
        </p:nvSpPr>
        <p:spPr>
          <a:xfrm>
            <a:off x="7159250" y="26515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29"/>
          <p:cNvSpPr/>
          <p:nvPr/>
        </p:nvSpPr>
        <p:spPr>
          <a:xfrm>
            <a:off x="7318850" y="2318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29"/>
          <p:cNvSpPr/>
          <p:nvPr/>
        </p:nvSpPr>
        <p:spPr>
          <a:xfrm>
            <a:off x="6809275" y="3378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29"/>
          <p:cNvSpPr/>
          <p:nvPr/>
        </p:nvSpPr>
        <p:spPr>
          <a:xfrm>
            <a:off x="7487875" y="24919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29"/>
          <p:cNvSpPr/>
          <p:nvPr/>
        </p:nvSpPr>
        <p:spPr>
          <a:xfrm>
            <a:off x="79522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29"/>
          <p:cNvSpPr/>
          <p:nvPr/>
        </p:nvSpPr>
        <p:spPr>
          <a:xfrm>
            <a:off x="65806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29"/>
          <p:cNvSpPr/>
          <p:nvPr/>
        </p:nvSpPr>
        <p:spPr>
          <a:xfrm>
            <a:off x="6580675" y="3607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29"/>
          <p:cNvSpPr/>
          <p:nvPr/>
        </p:nvSpPr>
        <p:spPr>
          <a:xfrm>
            <a:off x="6961675" y="3530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29"/>
          <p:cNvSpPr/>
          <p:nvPr/>
        </p:nvSpPr>
        <p:spPr>
          <a:xfrm>
            <a:off x="70378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29"/>
          <p:cNvSpPr/>
          <p:nvPr/>
        </p:nvSpPr>
        <p:spPr>
          <a:xfrm>
            <a:off x="7699850" y="224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29"/>
          <p:cNvSpPr/>
          <p:nvPr/>
        </p:nvSpPr>
        <p:spPr>
          <a:xfrm>
            <a:off x="6733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29"/>
          <p:cNvSpPr/>
          <p:nvPr/>
        </p:nvSpPr>
        <p:spPr>
          <a:xfrm>
            <a:off x="6267925" y="2047625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29"/>
          <p:cNvSpPr/>
          <p:nvPr/>
        </p:nvSpPr>
        <p:spPr>
          <a:xfrm>
            <a:off x="6484513" y="31452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29"/>
          <p:cNvSpPr/>
          <p:nvPr/>
        </p:nvSpPr>
        <p:spPr>
          <a:xfrm>
            <a:off x="7663813" y="25287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2" name="Google Shape;1042;p29"/>
          <p:cNvCxnSpPr>
            <a:endCxn id="1028" idx="1"/>
          </p:cNvCxnSpPr>
          <p:nvPr/>
        </p:nvCxnSpPr>
        <p:spPr>
          <a:xfrm flipH="1" rot="10800000">
            <a:off x="5568923" y="2674923"/>
            <a:ext cx="1613700" cy="780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3" name="Google Shape;1043;p29"/>
          <p:cNvCxnSpPr/>
          <p:nvPr/>
        </p:nvCxnSpPr>
        <p:spPr>
          <a:xfrm flipH="1">
            <a:off x="7274425" y="1606400"/>
            <a:ext cx="586500" cy="1086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4" name="Google Shape;1044;p29"/>
          <p:cNvCxnSpPr>
            <a:stCxn id="1028" idx="0"/>
          </p:cNvCxnSpPr>
          <p:nvPr/>
        </p:nvCxnSpPr>
        <p:spPr>
          <a:xfrm>
            <a:off x="7239050" y="2651550"/>
            <a:ext cx="655500" cy="1322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30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0" name="Google Shape;1050;p30"/>
          <p:cNvSpPr txBox="1"/>
          <p:nvPr>
            <p:ph type="title"/>
          </p:nvPr>
        </p:nvSpPr>
        <p:spPr>
          <a:xfrm>
            <a:off x="452725" y="620925"/>
            <a:ext cx="6543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1051" name="Google Shape;1051;p30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1) Decide on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2) Initialize K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3) Assign points to the nearest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4) Move center towards mean 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5) Recompute distances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6) Reassign clusters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7) Move centers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8) Halt when no change -- Converged!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1052" name="Google Shape;1052;p30"/>
          <p:cNvCxnSpPr/>
          <p:nvPr/>
        </p:nvCxnSpPr>
        <p:spPr>
          <a:xfrm>
            <a:off x="5542225" y="1863350"/>
            <a:ext cx="26700" cy="213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3" name="Google Shape;1053;p30"/>
          <p:cNvCxnSpPr/>
          <p:nvPr/>
        </p:nvCxnSpPr>
        <p:spPr>
          <a:xfrm flipH="1">
            <a:off x="5568950" y="3983675"/>
            <a:ext cx="3077100" cy="1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4" name="Google Shape;1054;p30"/>
          <p:cNvSpPr/>
          <p:nvPr/>
        </p:nvSpPr>
        <p:spPr>
          <a:xfrm>
            <a:off x="6047275" y="2006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0"/>
          <p:cNvSpPr/>
          <p:nvPr/>
        </p:nvSpPr>
        <p:spPr>
          <a:xfrm>
            <a:off x="6199675" y="2159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0"/>
          <p:cNvSpPr/>
          <p:nvPr/>
        </p:nvSpPr>
        <p:spPr>
          <a:xfrm>
            <a:off x="6352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0"/>
          <p:cNvSpPr/>
          <p:nvPr/>
        </p:nvSpPr>
        <p:spPr>
          <a:xfrm>
            <a:off x="6580675" y="2235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0"/>
          <p:cNvSpPr/>
          <p:nvPr/>
        </p:nvSpPr>
        <p:spPr>
          <a:xfrm>
            <a:off x="6047275" y="2387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0"/>
          <p:cNvSpPr/>
          <p:nvPr/>
        </p:nvSpPr>
        <p:spPr>
          <a:xfrm>
            <a:off x="5971075" y="3073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30"/>
          <p:cNvSpPr/>
          <p:nvPr/>
        </p:nvSpPr>
        <p:spPr>
          <a:xfrm>
            <a:off x="62758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30"/>
          <p:cNvSpPr/>
          <p:nvPr/>
        </p:nvSpPr>
        <p:spPr>
          <a:xfrm>
            <a:off x="62758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30"/>
          <p:cNvSpPr/>
          <p:nvPr/>
        </p:nvSpPr>
        <p:spPr>
          <a:xfrm>
            <a:off x="7487875" y="1771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30"/>
          <p:cNvSpPr/>
          <p:nvPr/>
        </p:nvSpPr>
        <p:spPr>
          <a:xfrm>
            <a:off x="6733075" y="2921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0"/>
          <p:cNvSpPr/>
          <p:nvPr/>
        </p:nvSpPr>
        <p:spPr>
          <a:xfrm>
            <a:off x="7647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0"/>
          <p:cNvSpPr/>
          <p:nvPr/>
        </p:nvSpPr>
        <p:spPr>
          <a:xfrm>
            <a:off x="7723675" y="269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30"/>
          <p:cNvSpPr/>
          <p:nvPr/>
        </p:nvSpPr>
        <p:spPr>
          <a:xfrm>
            <a:off x="8028475" y="2997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0"/>
          <p:cNvSpPr/>
          <p:nvPr/>
        </p:nvSpPr>
        <p:spPr>
          <a:xfrm>
            <a:off x="6448600" y="2462913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30"/>
          <p:cNvSpPr/>
          <p:nvPr/>
        </p:nvSpPr>
        <p:spPr>
          <a:xfrm>
            <a:off x="61234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0"/>
          <p:cNvSpPr/>
          <p:nvPr/>
        </p:nvSpPr>
        <p:spPr>
          <a:xfrm>
            <a:off x="7159250" y="26515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0"/>
          <p:cNvSpPr/>
          <p:nvPr/>
        </p:nvSpPr>
        <p:spPr>
          <a:xfrm>
            <a:off x="7318850" y="2318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0"/>
          <p:cNvSpPr/>
          <p:nvPr/>
        </p:nvSpPr>
        <p:spPr>
          <a:xfrm>
            <a:off x="6809275" y="33785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0"/>
          <p:cNvSpPr/>
          <p:nvPr/>
        </p:nvSpPr>
        <p:spPr>
          <a:xfrm>
            <a:off x="7487875" y="249195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0"/>
          <p:cNvSpPr/>
          <p:nvPr/>
        </p:nvSpPr>
        <p:spPr>
          <a:xfrm>
            <a:off x="79522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0"/>
          <p:cNvSpPr/>
          <p:nvPr/>
        </p:nvSpPr>
        <p:spPr>
          <a:xfrm>
            <a:off x="6580675" y="33023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0"/>
          <p:cNvSpPr/>
          <p:nvPr/>
        </p:nvSpPr>
        <p:spPr>
          <a:xfrm>
            <a:off x="6580675" y="3607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0"/>
          <p:cNvSpPr/>
          <p:nvPr/>
        </p:nvSpPr>
        <p:spPr>
          <a:xfrm>
            <a:off x="6961675" y="35309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0"/>
          <p:cNvSpPr/>
          <p:nvPr/>
        </p:nvSpPr>
        <p:spPr>
          <a:xfrm>
            <a:off x="7037875" y="32261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0"/>
          <p:cNvSpPr/>
          <p:nvPr/>
        </p:nvSpPr>
        <p:spPr>
          <a:xfrm>
            <a:off x="7699850" y="2242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0"/>
          <p:cNvSpPr/>
          <p:nvPr/>
        </p:nvSpPr>
        <p:spPr>
          <a:xfrm>
            <a:off x="6733075" y="1930700"/>
            <a:ext cx="159600" cy="159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30"/>
          <p:cNvSpPr/>
          <p:nvPr/>
        </p:nvSpPr>
        <p:spPr>
          <a:xfrm>
            <a:off x="6267925" y="2047625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0"/>
          <p:cNvSpPr/>
          <p:nvPr/>
        </p:nvSpPr>
        <p:spPr>
          <a:xfrm>
            <a:off x="6484513" y="31452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0"/>
          <p:cNvSpPr/>
          <p:nvPr/>
        </p:nvSpPr>
        <p:spPr>
          <a:xfrm>
            <a:off x="7663813" y="2528750"/>
            <a:ext cx="351900" cy="351900"/>
          </a:xfrm>
          <a:prstGeom prst="su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3" name="Google Shape;1083;p30"/>
          <p:cNvCxnSpPr/>
          <p:nvPr/>
        </p:nvCxnSpPr>
        <p:spPr>
          <a:xfrm flipH="1" rot="10800000">
            <a:off x="5608675" y="2658250"/>
            <a:ext cx="1368900" cy="279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4" name="Google Shape;1084;p30"/>
          <p:cNvCxnSpPr>
            <a:stCxn id="1062" idx="1"/>
          </p:cNvCxnSpPr>
          <p:nvPr/>
        </p:nvCxnSpPr>
        <p:spPr>
          <a:xfrm flipH="1">
            <a:off x="6950848" y="1794473"/>
            <a:ext cx="560400" cy="890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0"/>
          <p:cNvCxnSpPr/>
          <p:nvPr/>
        </p:nvCxnSpPr>
        <p:spPr>
          <a:xfrm>
            <a:off x="6964325" y="2671425"/>
            <a:ext cx="850500" cy="1315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1" name="Google Shape;1091;p31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Pros and Cons</a:t>
            </a:r>
            <a:endParaRPr/>
          </a:p>
        </p:txBody>
      </p:sp>
      <p:sp>
        <p:nvSpPr>
          <p:cNvPr id="1092" name="Google Shape;1092;p31"/>
          <p:cNvSpPr txBox="1"/>
          <p:nvPr>
            <p:ph idx="1" type="body"/>
          </p:nvPr>
        </p:nvSpPr>
        <p:spPr>
          <a:xfrm>
            <a:off x="452725" y="1184075"/>
            <a:ext cx="43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 Intuitive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 Easy to Implement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 Simple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4)  Reasonably effective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093" name="Google Shape;1093;p31"/>
          <p:cNvSpPr txBox="1"/>
          <p:nvPr>
            <p:ph idx="1" type="body"/>
          </p:nvPr>
        </p:nvSpPr>
        <p:spPr>
          <a:xfrm>
            <a:off x="5336125" y="1134825"/>
            <a:ext cx="3676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Must specify K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Initialization important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Weak with noisy data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4) Searches for elliptical/spherical clusters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5) Memory costs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2"/>
          <p:cNvSpPr txBox="1"/>
          <p:nvPr>
            <p:ph idx="1" type="body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Hierarchical</a:t>
            </a:r>
            <a:r>
              <a:rPr lang="en"/>
              <a:t> Clustering  </a:t>
            </a:r>
            <a:endParaRPr/>
          </a:p>
        </p:txBody>
      </p:sp>
      <p:sp>
        <p:nvSpPr>
          <p:cNvPr id="1099" name="Google Shape;1099;p32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3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</a:t>
            </a:r>
            <a:endParaRPr/>
          </a:p>
        </p:txBody>
      </p:sp>
      <p:sp>
        <p:nvSpPr>
          <p:cNvPr id="1105" name="Google Shape;1105;p33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6" name="Google Shape;1106;p33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Nested clusters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Idea of membership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Intuitive, explicative, and visualizable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Dendrograms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Use Cases: Genetics, evolutionary biology, user rec. 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107" name="Google Shape;1107;p33"/>
          <p:cNvSpPr/>
          <p:nvPr/>
        </p:nvSpPr>
        <p:spPr>
          <a:xfrm>
            <a:off x="6777503" y="3407232"/>
            <a:ext cx="1693200" cy="11916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33"/>
          <p:cNvSpPr/>
          <p:nvPr/>
        </p:nvSpPr>
        <p:spPr>
          <a:xfrm rot="-566146">
            <a:off x="6985900" y="3712566"/>
            <a:ext cx="1277282" cy="790123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9" name="Google Shape;1109;p33"/>
          <p:cNvCxnSpPr/>
          <p:nvPr/>
        </p:nvCxnSpPr>
        <p:spPr>
          <a:xfrm rot="10800000">
            <a:off x="4816536" y="3666683"/>
            <a:ext cx="5100" cy="932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33"/>
          <p:cNvCxnSpPr/>
          <p:nvPr/>
        </p:nvCxnSpPr>
        <p:spPr>
          <a:xfrm rot="10800000">
            <a:off x="5228056" y="4282283"/>
            <a:ext cx="3300" cy="31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1" name="Google Shape;1111;p33"/>
          <p:cNvCxnSpPr/>
          <p:nvPr/>
        </p:nvCxnSpPr>
        <p:spPr>
          <a:xfrm rot="10800000">
            <a:off x="5437813" y="4282283"/>
            <a:ext cx="3300" cy="31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33"/>
          <p:cNvCxnSpPr/>
          <p:nvPr/>
        </p:nvCxnSpPr>
        <p:spPr>
          <a:xfrm flipH="1" rot="10800000">
            <a:off x="5836589" y="4126825"/>
            <a:ext cx="600" cy="497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33"/>
          <p:cNvCxnSpPr/>
          <p:nvPr/>
        </p:nvCxnSpPr>
        <p:spPr>
          <a:xfrm rot="10800000">
            <a:off x="6074179" y="4282283"/>
            <a:ext cx="3300" cy="31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33"/>
          <p:cNvCxnSpPr/>
          <p:nvPr/>
        </p:nvCxnSpPr>
        <p:spPr>
          <a:xfrm rot="10800000">
            <a:off x="6337249" y="4282283"/>
            <a:ext cx="3300" cy="31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33"/>
          <p:cNvCxnSpPr/>
          <p:nvPr/>
        </p:nvCxnSpPr>
        <p:spPr>
          <a:xfrm rot="10800000">
            <a:off x="5324916" y="3355846"/>
            <a:ext cx="3300" cy="31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33"/>
          <p:cNvCxnSpPr/>
          <p:nvPr/>
        </p:nvCxnSpPr>
        <p:spPr>
          <a:xfrm rot="10800000">
            <a:off x="5223304" y="4288489"/>
            <a:ext cx="2067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33"/>
          <p:cNvCxnSpPr/>
          <p:nvPr/>
        </p:nvCxnSpPr>
        <p:spPr>
          <a:xfrm rot="10800000">
            <a:off x="6074880" y="4288489"/>
            <a:ext cx="279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8" name="Google Shape;1118;p33"/>
          <p:cNvCxnSpPr/>
          <p:nvPr/>
        </p:nvCxnSpPr>
        <p:spPr>
          <a:xfrm rot="10800000">
            <a:off x="5336235" y="4126789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9" name="Google Shape;1119;p33"/>
          <p:cNvCxnSpPr/>
          <p:nvPr/>
        </p:nvCxnSpPr>
        <p:spPr>
          <a:xfrm rot="10800000">
            <a:off x="5329985" y="4126832"/>
            <a:ext cx="513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33"/>
          <p:cNvCxnSpPr/>
          <p:nvPr/>
        </p:nvCxnSpPr>
        <p:spPr>
          <a:xfrm rot="10800000">
            <a:off x="6214855" y="3909289"/>
            <a:ext cx="1500" cy="379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1" name="Google Shape;1121;p33"/>
          <p:cNvCxnSpPr/>
          <p:nvPr/>
        </p:nvCxnSpPr>
        <p:spPr>
          <a:xfrm rot="10800000">
            <a:off x="4809881" y="3666646"/>
            <a:ext cx="1093200" cy="6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33"/>
          <p:cNvCxnSpPr/>
          <p:nvPr/>
        </p:nvCxnSpPr>
        <p:spPr>
          <a:xfrm flipH="1">
            <a:off x="5584618" y="3909269"/>
            <a:ext cx="639900" cy="6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33"/>
          <p:cNvCxnSpPr/>
          <p:nvPr/>
        </p:nvCxnSpPr>
        <p:spPr>
          <a:xfrm rot="10800000">
            <a:off x="5901281" y="3666643"/>
            <a:ext cx="1800" cy="255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33"/>
          <p:cNvCxnSpPr/>
          <p:nvPr/>
        </p:nvCxnSpPr>
        <p:spPr>
          <a:xfrm flipH="1" rot="10800000">
            <a:off x="5587995" y="3921632"/>
            <a:ext cx="300" cy="205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5" name="Google Shape;1125;p33"/>
          <p:cNvSpPr/>
          <p:nvPr/>
        </p:nvSpPr>
        <p:spPr>
          <a:xfrm>
            <a:off x="7093311" y="4126814"/>
            <a:ext cx="364800" cy="23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3"/>
          <p:cNvSpPr/>
          <p:nvPr/>
        </p:nvSpPr>
        <p:spPr>
          <a:xfrm rot="528211">
            <a:off x="7620144" y="3886562"/>
            <a:ext cx="364595" cy="233825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33"/>
          <p:cNvSpPr/>
          <p:nvPr/>
        </p:nvSpPr>
        <p:spPr>
          <a:xfrm>
            <a:off x="7577696" y="3814206"/>
            <a:ext cx="449400" cy="566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3"/>
          <p:cNvSpPr/>
          <p:nvPr/>
        </p:nvSpPr>
        <p:spPr>
          <a:xfrm>
            <a:off x="7167562" y="4204769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33"/>
          <p:cNvSpPr/>
          <p:nvPr/>
        </p:nvSpPr>
        <p:spPr>
          <a:xfrm>
            <a:off x="7318488" y="4204769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33"/>
          <p:cNvSpPr/>
          <p:nvPr/>
        </p:nvSpPr>
        <p:spPr>
          <a:xfrm>
            <a:off x="7702605" y="3964201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33"/>
          <p:cNvSpPr/>
          <p:nvPr/>
        </p:nvSpPr>
        <p:spPr>
          <a:xfrm>
            <a:off x="7855474" y="3964201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33"/>
          <p:cNvSpPr/>
          <p:nvPr/>
        </p:nvSpPr>
        <p:spPr>
          <a:xfrm>
            <a:off x="7702605" y="4204769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3"/>
          <p:cNvSpPr/>
          <p:nvPr/>
        </p:nvSpPr>
        <p:spPr>
          <a:xfrm>
            <a:off x="6964000" y="3755328"/>
            <a:ext cx="83400" cy="777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6"/>
          <p:cNvSpPr txBox="1"/>
          <p:nvPr>
            <p:ph idx="4294967295" type="ctrTitle"/>
          </p:nvPr>
        </p:nvSpPr>
        <p:spPr>
          <a:xfrm>
            <a:off x="709394" y="7242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1) Intro</a:t>
            </a:r>
            <a:endParaRPr sz="4800"/>
          </a:p>
        </p:txBody>
      </p:sp>
      <p:sp>
        <p:nvSpPr>
          <p:cNvPr id="786" name="Google Shape;786;p16"/>
          <p:cNvSpPr txBox="1"/>
          <p:nvPr>
            <p:ph idx="4294967295" type="subTitle"/>
          </p:nvPr>
        </p:nvSpPr>
        <p:spPr>
          <a:xfrm>
            <a:off x="746271" y="1358703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What is clustering and why is a KNN not always best?</a:t>
            </a:r>
            <a:endParaRPr sz="1800"/>
          </a:p>
        </p:txBody>
      </p:sp>
      <p:sp>
        <p:nvSpPr>
          <p:cNvPr id="787" name="Google Shape;787;p16"/>
          <p:cNvSpPr txBox="1"/>
          <p:nvPr>
            <p:ph idx="4294967295" type="ctrTitle"/>
          </p:nvPr>
        </p:nvSpPr>
        <p:spPr>
          <a:xfrm>
            <a:off x="709394" y="33531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3) Density-Based Clustering</a:t>
            </a:r>
            <a:endParaRPr sz="4800"/>
          </a:p>
        </p:txBody>
      </p:sp>
      <p:sp>
        <p:nvSpPr>
          <p:cNvPr id="788" name="Google Shape;788;p16"/>
          <p:cNvSpPr txBox="1"/>
          <p:nvPr>
            <p:ph idx="4294967295" type="subTitle"/>
          </p:nvPr>
        </p:nvSpPr>
        <p:spPr>
          <a:xfrm>
            <a:off x="746271" y="3987603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What are density based clustering algorithms?</a:t>
            </a:r>
            <a:endParaRPr sz="1800"/>
          </a:p>
        </p:txBody>
      </p:sp>
      <p:sp>
        <p:nvSpPr>
          <p:cNvPr id="789" name="Google Shape;789;p16"/>
          <p:cNvSpPr txBox="1"/>
          <p:nvPr>
            <p:ph idx="4294967295" type="ctrTitle"/>
          </p:nvPr>
        </p:nvSpPr>
        <p:spPr>
          <a:xfrm>
            <a:off x="709394" y="20386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2) Hierarchical Clustering</a:t>
            </a:r>
            <a:endParaRPr sz="4800"/>
          </a:p>
        </p:txBody>
      </p:sp>
      <p:sp>
        <p:nvSpPr>
          <p:cNvPr id="790" name="Google Shape;790;p16"/>
          <p:cNvSpPr txBox="1"/>
          <p:nvPr>
            <p:ph idx="4294967295" type="subTitle"/>
          </p:nvPr>
        </p:nvSpPr>
        <p:spPr>
          <a:xfrm>
            <a:off x="746271" y="2673153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What are agglomerative and divisive algorithms?</a:t>
            </a:r>
            <a:endParaRPr sz="1800"/>
          </a:p>
        </p:txBody>
      </p:sp>
      <p:sp>
        <p:nvSpPr>
          <p:cNvPr id="791" name="Google Shape;791;p1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34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Motivation: Animal Dendrogram</a:t>
            </a:r>
            <a:endParaRPr/>
          </a:p>
        </p:txBody>
      </p:sp>
      <p:sp>
        <p:nvSpPr>
          <p:cNvPr id="1139" name="Google Shape;1139;p3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40" name="Google Shape;1140;p34"/>
          <p:cNvCxnSpPr>
            <a:stCxn id="1141" idx="6"/>
            <a:endCxn id="1142" idx="2"/>
          </p:cNvCxnSpPr>
          <p:nvPr/>
        </p:nvCxnSpPr>
        <p:spPr>
          <a:xfrm>
            <a:off x="1388664" y="2916895"/>
            <a:ext cx="527100" cy="15240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3" name="Google Shape;1143;p34"/>
          <p:cNvCxnSpPr>
            <a:stCxn id="1141" idx="6"/>
            <a:endCxn id="1144" idx="2"/>
          </p:cNvCxnSpPr>
          <p:nvPr/>
        </p:nvCxnSpPr>
        <p:spPr>
          <a:xfrm flipH="1" rot="10800000">
            <a:off x="1388664" y="1346995"/>
            <a:ext cx="571200" cy="1569900"/>
          </a:xfrm>
          <a:prstGeom prst="bentConnector3">
            <a:avLst>
              <a:gd fmla="val 49987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5" name="Google Shape;1145;p34"/>
          <p:cNvCxnSpPr>
            <a:stCxn id="1146" idx="3"/>
            <a:endCxn id="1147" idx="2"/>
          </p:cNvCxnSpPr>
          <p:nvPr/>
        </p:nvCxnSpPr>
        <p:spPr>
          <a:xfrm>
            <a:off x="2932182" y="1347117"/>
            <a:ext cx="995700" cy="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8" name="Google Shape;1148;p34"/>
          <p:cNvCxnSpPr>
            <a:stCxn id="1146" idx="3"/>
            <a:endCxn id="1149" idx="2"/>
          </p:cNvCxnSpPr>
          <p:nvPr/>
        </p:nvCxnSpPr>
        <p:spPr>
          <a:xfrm>
            <a:off x="2932182" y="1347117"/>
            <a:ext cx="995700" cy="9711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0" name="Google Shape;1150;p34"/>
          <p:cNvCxnSpPr>
            <a:stCxn id="1151" idx="3"/>
            <a:endCxn id="1152" idx="2"/>
          </p:cNvCxnSpPr>
          <p:nvPr/>
        </p:nvCxnSpPr>
        <p:spPr>
          <a:xfrm flipH="1" rot="10800000">
            <a:off x="2888181" y="4100352"/>
            <a:ext cx="1129800" cy="3405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3" name="Google Shape;1153;p34"/>
          <p:cNvCxnSpPr>
            <a:stCxn id="1151" idx="3"/>
            <a:endCxn id="1154" idx="2"/>
          </p:cNvCxnSpPr>
          <p:nvPr/>
        </p:nvCxnSpPr>
        <p:spPr>
          <a:xfrm>
            <a:off x="2888181" y="4440852"/>
            <a:ext cx="1129800" cy="1704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55" name="Google Shape;1155;p34"/>
          <p:cNvGrpSpPr/>
          <p:nvPr/>
        </p:nvGrpSpPr>
        <p:grpSpPr>
          <a:xfrm>
            <a:off x="3927969" y="1176903"/>
            <a:ext cx="1486234" cy="340427"/>
            <a:chOff x="5592550" y="1018950"/>
            <a:chExt cx="1356300" cy="319200"/>
          </a:xfrm>
        </p:grpSpPr>
        <p:sp>
          <p:nvSpPr>
            <p:cNvPr id="1156" name="Google Shape;1156;p3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Slimy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57" name="Google Shape;1157;p34"/>
          <p:cNvGrpSpPr/>
          <p:nvPr/>
        </p:nvGrpSpPr>
        <p:grpSpPr>
          <a:xfrm>
            <a:off x="1959715" y="1176904"/>
            <a:ext cx="972467" cy="340427"/>
            <a:chOff x="3650050" y="1476150"/>
            <a:chExt cx="1356300" cy="319200"/>
          </a:xfrm>
        </p:grpSpPr>
        <p:sp>
          <p:nvSpPr>
            <p:cNvPr id="1146" name="Google Shape;1146;p34"/>
            <p:cNvSpPr/>
            <p:nvPr/>
          </p:nvSpPr>
          <p:spPr>
            <a:xfrm>
              <a:off x="3824050" y="14761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Ugly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3650050" y="1548750"/>
              <a:ext cx="174000" cy="174000"/>
            </a:xfrm>
            <a:prstGeom prst="ellipse">
              <a:avLst/>
            </a:prstGeom>
            <a:solidFill>
              <a:srgbClr val="41414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58" name="Google Shape;1158;p34"/>
          <p:cNvGrpSpPr/>
          <p:nvPr/>
        </p:nvGrpSpPr>
        <p:grpSpPr>
          <a:xfrm>
            <a:off x="260074" y="2746687"/>
            <a:ext cx="1128590" cy="340427"/>
            <a:chOff x="1929102" y="2412156"/>
            <a:chExt cx="1029923" cy="319200"/>
          </a:xfrm>
        </p:grpSpPr>
        <p:sp>
          <p:nvSpPr>
            <p:cNvPr id="1159" name="Google Shape;1159;p34"/>
            <p:cNvSpPr/>
            <p:nvPr/>
          </p:nvSpPr>
          <p:spPr>
            <a:xfrm>
              <a:off x="1929102" y="2412156"/>
              <a:ext cx="8499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Animal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rgbClr val="2F2F2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grpSp>
        <p:nvGrpSpPr>
          <p:cNvPr id="1160" name="Google Shape;1160;p34"/>
          <p:cNvGrpSpPr/>
          <p:nvPr/>
        </p:nvGrpSpPr>
        <p:grpSpPr>
          <a:xfrm>
            <a:off x="1915714" y="4270639"/>
            <a:ext cx="972467" cy="340427"/>
            <a:chOff x="3650050" y="3348150"/>
            <a:chExt cx="1356300" cy="319200"/>
          </a:xfrm>
        </p:grpSpPr>
        <p:sp>
          <p:nvSpPr>
            <p:cNvPr id="1151" name="Google Shape;1151;p34"/>
            <p:cNvSpPr/>
            <p:nvPr/>
          </p:nvSpPr>
          <p:spPr>
            <a:xfrm>
              <a:off x="3824050" y="33481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Cute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3650050" y="3420750"/>
              <a:ext cx="174000" cy="174000"/>
            </a:xfrm>
            <a:prstGeom prst="ellipse">
              <a:avLst/>
            </a:prstGeom>
            <a:solidFill>
              <a:srgbClr val="41414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61" name="Google Shape;1161;p34"/>
          <p:cNvGrpSpPr/>
          <p:nvPr/>
        </p:nvGrpSpPr>
        <p:grpSpPr>
          <a:xfrm>
            <a:off x="3927969" y="2163629"/>
            <a:ext cx="1486234" cy="340427"/>
            <a:chOff x="5592550" y="1933350"/>
            <a:chExt cx="1356300" cy="319200"/>
          </a:xfrm>
        </p:grpSpPr>
        <p:sp>
          <p:nvSpPr>
            <p:cNvPr id="1162" name="Google Shape;1162;p3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Bumpy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63" name="Google Shape;1163;p34"/>
          <p:cNvGrpSpPr/>
          <p:nvPr/>
        </p:nvGrpSpPr>
        <p:grpSpPr>
          <a:xfrm>
            <a:off x="4017875" y="3930212"/>
            <a:ext cx="1486234" cy="340427"/>
            <a:chOff x="5592550" y="2890950"/>
            <a:chExt cx="1356300" cy="319200"/>
          </a:xfrm>
        </p:grpSpPr>
        <p:sp>
          <p:nvSpPr>
            <p:cNvPr id="1164" name="Google Shape;1164;p3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Land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65" name="Google Shape;1165;p34"/>
          <p:cNvGrpSpPr/>
          <p:nvPr/>
        </p:nvGrpSpPr>
        <p:grpSpPr>
          <a:xfrm>
            <a:off x="4017957" y="4441013"/>
            <a:ext cx="1486234" cy="340427"/>
            <a:chOff x="5592550" y="3805350"/>
            <a:chExt cx="1356300" cy="319200"/>
          </a:xfrm>
        </p:grpSpPr>
        <p:sp>
          <p:nvSpPr>
            <p:cNvPr id="1166" name="Google Shape;1166;p3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Water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cxnSp>
        <p:nvCxnSpPr>
          <p:cNvPr id="1167" name="Google Shape;1167;p34"/>
          <p:cNvCxnSpPr/>
          <p:nvPr/>
        </p:nvCxnSpPr>
        <p:spPr>
          <a:xfrm>
            <a:off x="1464474" y="2915696"/>
            <a:ext cx="667500" cy="2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68" name="Google Shape;1168;p34"/>
          <p:cNvGrpSpPr/>
          <p:nvPr/>
        </p:nvGrpSpPr>
        <p:grpSpPr>
          <a:xfrm>
            <a:off x="2126689" y="2747882"/>
            <a:ext cx="1020887" cy="340427"/>
            <a:chOff x="5592550" y="1018950"/>
            <a:chExt cx="1356300" cy="319200"/>
          </a:xfrm>
        </p:grpSpPr>
        <p:sp>
          <p:nvSpPr>
            <p:cNvPr id="1169" name="Google Shape;1169;p3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Scary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cxnSp>
        <p:nvCxnSpPr>
          <p:cNvPr id="1171" name="Google Shape;1171;p34"/>
          <p:cNvCxnSpPr>
            <a:stCxn id="1156" idx="3"/>
            <a:endCxn id="1172" idx="2"/>
          </p:cNvCxnSpPr>
          <p:nvPr/>
        </p:nvCxnSpPr>
        <p:spPr>
          <a:xfrm flipH="1" rot="10800000">
            <a:off x="5414202" y="1181817"/>
            <a:ext cx="1262400" cy="1653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3" name="Google Shape;1173;p34"/>
          <p:cNvCxnSpPr>
            <a:endCxn id="1174" idx="2"/>
          </p:cNvCxnSpPr>
          <p:nvPr/>
        </p:nvCxnSpPr>
        <p:spPr>
          <a:xfrm>
            <a:off x="5445073" y="1330708"/>
            <a:ext cx="1231500" cy="891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5" name="Google Shape;1175;p34"/>
          <p:cNvGrpSpPr/>
          <p:nvPr/>
        </p:nvGrpSpPr>
        <p:grpSpPr>
          <a:xfrm>
            <a:off x="6676573" y="1011597"/>
            <a:ext cx="1486234" cy="340427"/>
            <a:chOff x="5592550" y="1018950"/>
            <a:chExt cx="1356300" cy="319200"/>
          </a:xfrm>
        </p:grpSpPr>
        <p:sp>
          <p:nvSpPr>
            <p:cNvPr id="1176" name="Google Shape;1176;p3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Slug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77" name="Google Shape;1177;p34"/>
          <p:cNvGrpSpPr/>
          <p:nvPr/>
        </p:nvGrpSpPr>
        <p:grpSpPr>
          <a:xfrm>
            <a:off x="6676573" y="2068072"/>
            <a:ext cx="1486234" cy="340427"/>
            <a:chOff x="5592550" y="1933350"/>
            <a:chExt cx="1356300" cy="319200"/>
          </a:xfrm>
        </p:grpSpPr>
        <p:sp>
          <p:nvSpPr>
            <p:cNvPr id="1178" name="Google Shape;1178;p3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Tapeworm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cxnSp>
        <p:nvCxnSpPr>
          <p:cNvPr id="1179" name="Google Shape;1179;p34"/>
          <p:cNvCxnSpPr/>
          <p:nvPr/>
        </p:nvCxnSpPr>
        <p:spPr>
          <a:xfrm>
            <a:off x="3447575" y="1775100"/>
            <a:ext cx="398100" cy="4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80" name="Google Shape;1180;p34"/>
          <p:cNvGrpSpPr/>
          <p:nvPr/>
        </p:nvGrpSpPr>
        <p:grpSpPr>
          <a:xfrm>
            <a:off x="3844464" y="1670747"/>
            <a:ext cx="1486234" cy="340427"/>
            <a:chOff x="5592550" y="1933350"/>
            <a:chExt cx="1356300" cy="319200"/>
          </a:xfrm>
        </p:grpSpPr>
        <p:sp>
          <p:nvSpPr>
            <p:cNvPr id="1181" name="Google Shape;1181;p3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Hairy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cxnSp>
        <p:nvCxnSpPr>
          <p:cNvPr id="1183" name="Google Shape;1183;p34"/>
          <p:cNvCxnSpPr>
            <a:stCxn id="1164" idx="3"/>
            <a:endCxn id="1184" idx="2"/>
          </p:cNvCxnSpPr>
          <p:nvPr/>
        </p:nvCxnSpPr>
        <p:spPr>
          <a:xfrm flipH="1" rot="10800000">
            <a:off x="5504108" y="3759925"/>
            <a:ext cx="1170000" cy="3405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5" name="Google Shape;1185;p34"/>
          <p:cNvCxnSpPr>
            <a:stCxn id="1164" idx="3"/>
            <a:endCxn id="1186" idx="2"/>
          </p:cNvCxnSpPr>
          <p:nvPr/>
        </p:nvCxnSpPr>
        <p:spPr>
          <a:xfrm>
            <a:off x="5504108" y="4100425"/>
            <a:ext cx="1170000" cy="170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87" name="Google Shape;1187;p34"/>
          <p:cNvGrpSpPr/>
          <p:nvPr/>
        </p:nvGrpSpPr>
        <p:grpSpPr>
          <a:xfrm>
            <a:off x="6674037" y="3589786"/>
            <a:ext cx="1486234" cy="340427"/>
            <a:chOff x="5592550" y="2890950"/>
            <a:chExt cx="1356300" cy="319200"/>
          </a:xfrm>
        </p:grpSpPr>
        <p:sp>
          <p:nvSpPr>
            <p:cNvPr id="1188" name="Google Shape;1188;p3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Penguin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89" name="Google Shape;1189;p34"/>
          <p:cNvGrpSpPr/>
          <p:nvPr/>
        </p:nvGrpSpPr>
        <p:grpSpPr>
          <a:xfrm>
            <a:off x="6674119" y="4100587"/>
            <a:ext cx="1486234" cy="340427"/>
            <a:chOff x="5592550" y="3805350"/>
            <a:chExt cx="1356300" cy="319200"/>
          </a:xfrm>
        </p:grpSpPr>
        <p:sp>
          <p:nvSpPr>
            <p:cNvPr id="1190" name="Google Shape;1190;p3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Lemus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1191" name="Google Shape;1191;p34"/>
          <p:cNvGrpSpPr/>
          <p:nvPr/>
        </p:nvGrpSpPr>
        <p:grpSpPr>
          <a:xfrm>
            <a:off x="6676573" y="2756790"/>
            <a:ext cx="1486234" cy="340427"/>
            <a:chOff x="5592550" y="1933350"/>
            <a:chExt cx="1356300" cy="319200"/>
          </a:xfrm>
        </p:grpSpPr>
        <p:sp>
          <p:nvSpPr>
            <p:cNvPr id="1192" name="Google Shape;1192;p3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Grizzly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50505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sp>
        <p:nvSpPr>
          <p:cNvPr id="1194" name="Google Shape;1194;p34"/>
          <p:cNvSpPr txBox="1"/>
          <p:nvPr/>
        </p:nvSpPr>
        <p:spPr>
          <a:xfrm>
            <a:off x="4506325" y="2525300"/>
            <a:ext cx="8115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.  .  .</a:t>
            </a:r>
            <a:endParaRPr b="1" sz="3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1195" name="Google Shape;1195;p34"/>
          <p:cNvCxnSpPr/>
          <p:nvPr/>
        </p:nvCxnSpPr>
        <p:spPr>
          <a:xfrm>
            <a:off x="3154775" y="2956489"/>
            <a:ext cx="398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6" name="Google Shape;1196;p34"/>
          <p:cNvCxnSpPr/>
          <p:nvPr/>
        </p:nvCxnSpPr>
        <p:spPr>
          <a:xfrm rot="10800000">
            <a:off x="3344002" y="2677839"/>
            <a:ext cx="4800" cy="517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7" name="Google Shape;1197;p34"/>
          <p:cNvCxnSpPr/>
          <p:nvPr/>
        </p:nvCxnSpPr>
        <p:spPr>
          <a:xfrm rot="10800000">
            <a:off x="3344175" y="2676188"/>
            <a:ext cx="168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8" name="Google Shape;1198;p34"/>
          <p:cNvCxnSpPr/>
          <p:nvPr/>
        </p:nvCxnSpPr>
        <p:spPr>
          <a:xfrm flipH="1">
            <a:off x="3343725" y="3195363"/>
            <a:ext cx="199200" cy="8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9" name="Google Shape;1199;p34"/>
          <p:cNvCxnSpPr/>
          <p:nvPr/>
        </p:nvCxnSpPr>
        <p:spPr>
          <a:xfrm>
            <a:off x="8158475" y="3776651"/>
            <a:ext cx="398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34"/>
          <p:cNvCxnSpPr/>
          <p:nvPr/>
        </p:nvCxnSpPr>
        <p:spPr>
          <a:xfrm rot="10800000">
            <a:off x="8347702" y="3498002"/>
            <a:ext cx="4800" cy="517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1" name="Google Shape;1201;p34"/>
          <p:cNvCxnSpPr/>
          <p:nvPr/>
        </p:nvCxnSpPr>
        <p:spPr>
          <a:xfrm rot="10800000">
            <a:off x="8347875" y="3496350"/>
            <a:ext cx="168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2" name="Google Shape;1202;p34"/>
          <p:cNvCxnSpPr/>
          <p:nvPr/>
        </p:nvCxnSpPr>
        <p:spPr>
          <a:xfrm flipH="1">
            <a:off x="8347425" y="4015526"/>
            <a:ext cx="199200" cy="8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35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Dendrograms</a:t>
            </a:r>
            <a:endParaRPr/>
          </a:p>
        </p:txBody>
      </p:sp>
      <p:sp>
        <p:nvSpPr>
          <p:cNvPr id="1208" name="Google Shape;1208;p35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9" name="Google Shape;1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-2006925"/>
            <a:ext cx="2307400" cy="192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0" name="Google Shape;1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0825" y="-4204901"/>
            <a:ext cx="4942945" cy="4122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1" name="Google Shape;121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3150" y="-4558426"/>
            <a:ext cx="4942945" cy="4122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2" name="Google Shape;1212;p35"/>
          <p:cNvPicPr preferRelativeResize="0"/>
          <p:nvPr/>
        </p:nvPicPr>
        <p:blipFill rotWithShape="1">
          <a:blip r:embed="rId6">
            <a:alphaModFix/>
          </a:blip>
          <a:srcRect b="0" l="9600" r="0" t="6331"/>
          <a:stretch/>
        </p:blipFill>
        <p:spPr>
          <a:xfrm>
            <a:off x="3646100" y="954025"/>
            <a:ext cx="4465650" cy="385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3" name="Google Shape;1213;p35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Dendrogram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Indicates membership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cxnSp>
        <p:nvCxnSpPr>
          <p:cNvPr id="1214" name="Google Shape;1214;p35"/>
          <p:cNvCxnSpPr/>
          <p:nvPr/>
        </p:nvCxnSpPr>
        <p:spPr>
          <a:xfrm rot="10800000">
            <a:off x="4479050" y="1174600"/>
            <a:ext cx="13200" cy="14481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35"/>
          <p:cNvCxnSpPr/>
          <p:nvPr/>
        </p:nvCxnSpPr>
        <p:spPr>
          <a:xfrm rot="10800000">
            <a:off x="6239525" y="1152575"/>
            <a:ext cx="20400" cy="1363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35"/>
          <p:cNvCxnSpPr/>
          <p:nvPr/>
        </p:nvCxnSpPr>
        <p:spPr>
          <a:xfrm flipH="1">
            <a:off x="4505600" y="1169575"/>
            <a:ext cx="1767600" cy="14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3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2" name="Google Shape;1222;p36"/>
          <p:cNvSpPr txBox="1"/>
          <p:nvPr>
            <p:ph type="title"/>
          </p:nvPr>
        </p:nvSpPr>
        <p:spPr>
          <a:xfrm>
            <a:off x="452725" y="620925"/>
            <a:ext cx="3200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1223" name="Google Shape;1223;p36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1) Compute distances between all points/clusters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2) Place into proximity matrix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3) Find closest pair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4) Merge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5) Repeat 1-4 until only one   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    point/cluster exists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36"/>
          <p:cNvSpPr/>
          <p:nvPr/>
        </p:nvSpPr>
        <p:spPr>
          <a:xfrm>
            <a:off x="5630558" y="1912000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6"/>
          <p:cNvSpPr/>
          <p:nvPr/>
        </p:nvSpPr>
        <p:spPr>
          <a:xfrm>
            <a:off x="6154032" y="1984449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36"/>
          <p:cNvSpPr/>
          <p:nvPr/>
        </p:nvSpPr>
        <p:spPr>
          <a:xfrm>
            <a:off x="5571450" y="2234724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36"/>
          <p:cNvSpPr/>
          <p:nvPr/>
        </p:nvSpPr>
        <p:spPr>
          <a:xfrm>
            <a:off x="5953282" y="2396086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36"/>
          <p:cNvSpPr/>
          <p:nvPr/>
        </p:nvSpPr>
        <p:spPr>
          <a:xfrm>
            <a:off x="6760093" y="2112750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36"/>
          <p:cNvSpPr/>
          <p:nvPr/>
        </p:nvSpPr>
        <p:spPr>
          <a:xfrm>
            <a:off x="6028732" y="3052798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36"/>
          <p:cNvSpPr/>
          <p:nvPr/>
        </p:nvSpPr>
        <p:spPr>
          <a:xfrm>
            <a:off x="6344841" y="2851950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36"/>
          <p:cNvSpPr/>
          <p:nvPr/>
        </p:nvSpPr>
        <p:spPr>
          <a:xfrm>
            <a:off x="6621719" y="3325230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6"/>
          <p:cNvSpPr/>
          <p:nvPr/>
        </p:nvSpPr>
        <p:spPr>
          <a:xfrm>
            <a:off x="6981420" y="2334076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36"/>
          <p:cNvSpPr/>
          <p:nvPr/>
        </p:nvSpPr>
        <p:spPr>
          <a:xfrm>
            <a:off x="7202747" y="2555403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6"/>
          <p:cNvSpPr/>
          <p:nvPr/>
        </p:nvSpPr>
        <p:spPr>
          <a:xfrm>
            <a:off x="5953281" y="3525925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36"/>
          <p:cNvSpPr/>
          <p:nvPr/>
        </p:nvSpPr>
        <p:spPr>
          <a:xfrm>
            <a:off x="5712602" y="3231801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36"/>
          <p:cNvSpPr/>
          <p:nvPr/>
        </p:nvSpPr>
        <p:spPr>
          <a:xfrm>
            <a:off x="7366164" y="2185291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36"/>
          <p:cNvSpPr/>
          <p:nvPr/>
        </p:nvSpPr>
        <p:spPr>
          <a:xfrm>
            <a:off x="6904195" y="2756253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36"/>
          <p:cNvSpPr/>
          <p:nvPr/>
        </p:nvSpPr>
        <p:spPr>
          <a:xfrm>
            <a:off x="7924456" y="2696637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36"/>
          <p:cNvSpPr/>
          <p:nvPr/>
        </p:nvSpPr>
        <p:spPr>
          <a:xfrm>
            <a:off x="8145783" y="2917964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6"/>
          <p:cNvSpPr/>
          <p:nvPr/>
        </p:nvSpPr>
        <p:spPr>
          <a:xfrm>
            <a:off x="8309200" y="2547851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6"/>
          <p:cNvSpPr/>
          <p:nvPr/>
        </p:nvSpPr>
        <p:spPr>
          <a:xfrm>
            <a:off x="7847231" y="3118814"/>
            <a:ext cx="200700" cy="2007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2" name="Google Shape;1242;p36"/>
          <p:cNvCxnSpPr>
            <a:stCxn id="1236" idx="6"/>
          </p:cNvCxnSpPr>
          <p:nvPr/>
        </p:nvCxnSpPr>
        <p:spPr>
          <a:xfrm>
            <a:off x="7566864" y="2285641"/>
            <a:ext cx="627600" cy="2754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3" name="Google Shape;1243;p36"/>
          <p:cNvCxnSpPr>
            <a:endCxn id="1234" idx="1"/>
          </p:cNvCxnSpPr>
          <p:nvPr/>
        </p:nvCxnSpPr>
        <p:spPr>
          <a:xfrm>
            <a:off x="5831173" y="3395417"/>
            <a:ext cx="151500" cy="1599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4" name="Google Shape;1244;p36"/>
          <p:cNvSpPr/>
          <p:nvPr/>
        </p:nvSpPr>
        <p:spPr>
          <a:xfrm rot="-2003768">
            <a:off x="5709542" y="3007847"/>
            <a:ext cx="470364" cy="951795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3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0" name="Google Shape;1250;p37"/>
          <p:cNvSpPr txBox="1"/>
          <p:nvPr>
            <p:ph type="title"/>
          </p:nvPr>
        </p:nvSpPr>
        <p:spPr>
          <a:xfrm>
            <a:off x="452725" y="620925"/>
            <a:ext cx="3200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</a:t>
            </a:r>
            <a:endParaRPr/>
          </a:p>
        </p:txBody>
      </p:sp>
      <p:sp>
        <p:nvSpPr>
          <p:cNvPr id="1251" name="Google Shape;1251;p37"/>
          <p:cNvSpPr txBox="1"/>
          <p:nvPr>
            <p:ph idx="1" type="body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1) Compute distances between all points/clusters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2) Place into proximity matrix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3) Find closest pair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4) Merge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5) Repeat 1-4 until only one   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    point/cluster exists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7"/>
          <p:cNvSpPr/>
          <p:nvPr/>
        </p:nvSpPr>
        <p:spPr>
          <a:xfrm>
            <a:off x="5259575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3" name="Google Shape;1253;p37"/>
          <p:cNvSpPr/>
          <p:nvPr/>
        </p:nvSpPr>
        <p:spPr>
          <a:xfrm>
            <a:off x="5868484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4" name="Google Shape;1254;p37"/>
          <p:cNvSpPr/>
          <p:nvPr/>
        </p:nvSpPr>
        <p:spPr>
          <a:xfrm>
            <a:off x="6426217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5" name="Google Shape;1255;p37"/>
          <p:cNvSpPr/>
          <p:nvPr/>
        </p:nvSpPr>
        <p:spPr>
          <a:xfrm>
            <a:off x="6983950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6" name="Google Shape;1256;p37"/>
          <p:cNvSpPr/>
          <p:nvPr/>
        </p:nvSpPr>
        <p:spPr>
          <a:xfrm>
            <a:off x="7592859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7" name="Google Shape;1257;p37"/>
          <p:cNvSpPr/>
          <p:nvPr/>
        </p:nvSpPr>
        <p:spPr>
          <a:xfrm>
            <a:off x="8201759" y="43859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8" name="Google Shape;1258;p37"/>
          <p:cNvSpPr/>
          <p:nvPr/>
        </p:nvSpPr>
        <p:spPr>
          <a:xfrm>
            <a:off x="5571450" y="38206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9" name="Google Shape;1259;p37"/>
          <p:cNvSpPr/>
          <p:nvPr/>
        </p:nvSpPr>
        <p:spPr>
          <a:xfrm>
            <a:off x="6667500" y="38206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60" name="Google Shape;1260;p37"/>
          <p:cNvSpPr/>
          <p:nvPr/>
        </p:nvSpPr>
        <p:spPr>
          <a:xfrm>
            <a:off x="7244950" y="332177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61" name="Google Shape;1261;p37"/>
          <p:cNvSpPr/>
          <p:nvPr/>
        </p:nvSpPr>
        <p:spPr>
          <a:xfrm>
            <a:off x="6825700" y="2853100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62" name="Google Shape;1262;p37"/>
          <p:cNvSpPr/>
          <p:nvPr/>
        </p:nvSpPr>
        <p:spPr>
          <a:xfrm>
            <a:off x="7244950" y="2257625"/>
            <a:ext cx="471000" cy="279000"/>
          </a:xfrm>
          <a:prstGeom prst="roundRect">
            <a:avLst>
              <a:gd fmla="val 16667" name="adj"/>
            </a:avLst>
          </a:prstGeom>
          <a:solidFill>
            <a:srgbClr val="6E86B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A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263" name="Google Shape;1263;p37"/>
          <p:cNvCxnSpPr>
            <a:stCxn id="1252" idx="0"/>
            <a:endCxn id="1258" idx="2"/>
          </p:cNvCxnSpPr>
          <p:nvPr/>
        </p:nvCxnSpPr>
        <p:spPr>
          <a:xfrm flipH="1" rot="10800000">
            <a:off x="5495075" y="4099725"/>
            <a:ext cx="312000" cy="28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4" name="Google Shape;1264;p37"/>
          <p:cNvCxnSpPr>
            <a:stCxn id="1253" idx="0"/>
            <a:endCxn id="1258" idx="2"/>
          </p:cNvCxnSpPr>
          <p:nvPr/>
        </p:nvCxnSpPr>
        <p:spPr>
          <a:xfrm rot="10800000">
            <a:off x="5806984" y="4099725"/>
            <a:ext cx="297000" cy="28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5" name="Google Shape;1265;p37"/>
          <p:cNvCxnSpPr>
            <a:endCxn id="1259" idx="2"/>
          </p:cNvCxnSpPr>
          <p:nvPr/>
        </p:nvCxnSpPr>
        <p:spPr>
          <a:xfrm flipH="1" rot="10800000">
            <a:off x="6661800" y="4099625"/>
            <a:ext cx="241200" cy="28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6" name="Google Shape;1266;p37"/>
          <p:cNvCxnSpPr>
            <a:stCxn id="1255" idx="0"/>
            <a:endCxn id="1259" idx="2"/>
          </p:cNvCxnSpPr>
          <p:nvPr/>
        </p:nvCxnSpPr>
        <p:spPr>
          <a:xfrm rot="10800000">
            <a:off x="6902950" y="4099725"/>
            <a:ext cx="316500" cy="28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7" name="Google Shape;1267;p37"/>
          <p:cNvCxnSpPr>
            <a:stCxn id="1259" idx="0"/>
            <a:endCxn id="1260" idx="2"/>
          </p:cNvCxnSpPr>
          <p:nvPr/>
        </p:nvCxnSpPr>
        <p:spPr>
          <a:xfrm flipH="1" rot="10800000">
            <a:off x="6903000" y="3600725"/>
            <a:ext cx="577500" cy="21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8" name="Google Shape;1268;p37"/>
          <p:cNvCxnSpPr>
            <a:stCxn id="1260" idx="0"/>
            <a:endCxn id="1261" idx="2"/>
          </p:cNvCxnSpPr>
          <p:nvPr/>
        </p:nvCxnSpPr>
        <p:spPr>
          <a:xfrm rot="10800000">
            <a:off x="7061050" y="3132175"/>
            <a:ext cx="419400" cy="18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9" name="Google Shape;1269;p37"/>
          <p:cNvCxnSpPr>
            <a:stCxn id="1256" idx="0"/>
            <a:endCxn id="1260" idx="2"/>
          </p:cNvCxnSpPr>
          <p:nvPr/>
        </p:nvCxnSpPr>
        <p:spPr>
          <a:xfrm rot="10800000">
            <a:off x="7480359" y="3600825"/>
            <a:ext cx="348000" cy="78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0" name="Google Shape;1270;p37"/>
          <p:cNvCxnSpPr>
            <a:stCxn id="1258" idx="0"/>
            <a:endCxn id="1261" idx="2"/>
          </p:cNvCxnSpPr>
          <p:nvPr/>
        </p:nvCxnSpPr>
        <p:spPr>
          <a:xfrm flipH="1" rot="10800000">
            <a:off x="5806950" y="3132125"/>
            <a:ext cx="1254300" cy="68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1" name="Google Shape;1271;p37"/>
          <p:cNvCxnSpPr>
            <a:stCxn id="1257" idx="0"/>
            <a:endCxn id="1262" idx="2"/>
          </p:cNvCxnSpPr>
          <p:nvPr/>
        </p:nvCxnSpPr>
        <p:spPr>
          <a:xfrm rot="10800000">
            <a:off x="7480559" y="2536725"/>
            <a:ext cx="956700" cy="184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2" name="Google Shape;1272;p37"/>
          <p:cNvCxnSpPr>
            <a:stCxn id="1261" idx="0"/>
            <a:endCxn id="1262" idx="2"/>
          </p:cNvCxnSpPr>
          <p:nvPr/>
        </p:nvCxnSpPr>
        <p:spPr>
          <a:xfrm flipH="1" rot="10800000">
            <a:off x="7061200" y="2536600"/>
            <a:ext cx="419400" cy="3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3" name="Google Shape;1273;p37"/>
          <p:cNvSpPr/>
          <p:nvPr/>
        </p:nvSpPr>
        <p:spPr>
          <a:xfrm>
            <a:off x="5612150" y="692800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37"/>
          <p:cNvSpPr/>
          <p:nvPr/>
        </p:nvSpPr>
        <p:spPr>
          <a:xfrm>
            <a:off x="5972601" y="742686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37"/>
          <p:cNvSpPr/>
          <p:nvPr/>
        </p:nvSpPr>
        <p:spPr>
          <a:xfrm>
            <a:off x="5571450" y="915020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37"/>
          <p:cNvSpPr/>
          <p:nvPr/>
        </p:nvSpPr>
        <p:spPr>
          <a:xfrm>
            <a:off x="5834370" y="1026129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37"/>
          <p:cNvSpPr/>
          <p:nvPr/>
        </p:nvSpPr>
        <p:spPr>
          <a:xfrm>
            <a:off x="6389919" y="83103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37"/>
          <p:cNvSpPr/>
          <p:nvPr/>
        </p:nvSpPr>
        <p:spPr>
          <a:xfrm>
            <a:off x="5886323" y="1478325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37"/>
          <p:cNvSpPr/>
          <p:nvPr/>
        </p:nvSpPr>
        <p:spPr>
          <a:xfrm>
            <a:off x="6103987" y="1340025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37"/>
          <p:cNvSpPr/>
          <p:nvPr/>
        </p:nvSpPr>
        <p:spPr>
          <a:xfrm>
            <a:off x="6294638" y="1665914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37"/>
          <p:cNvSpPr/>
          <p:nvPr/>
        </p:nvSpPr>
        <p:spPr>
          <a:xfrm>
            <a:off x="6542319" y="98343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37"/>
          <p:cNvSpPr/>
          <p:nvPr/>
        </p:nvSpPr>
        <p:spPr>
          <a:xfrm>
            <a:off x="6694719" y="113583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37"/>
          <p:cNvSpPr/>
          <p:nvPr/>
        </p:nvSpPr>
        <p:spPr>
          <a:xfrm>
            <a:off x="5834369" y="17398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37"/>
          <p:cNvSpPr/>
          <p:nvPr/>
        </p:nvSpPr>
        <p:spPr>
          <a:xfrm>
            <a:off x="5668644" y="16015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37"/>
          <p:cNvSpPr/>
          <p:nvPr/>
        </p:nvSpPr>
        <p:spPr>
          <a:xfrm>
            <a:off x="6807244" y="8809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37"/>
          <p:cNvSpPr/>
          <p:nvPr/>
        </p:nvSpPr>
        <p:spPr>
          <a:xfrm>
            <a:off x="6489144" y="127413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37"/>
          <p:cNvSpPr/>
          <p:nvPr/>
        </p:nvSpPr>
        <p:spPr>
          <a:xfrm>
            <a:off x="7191669" y="12330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37"/>
          <p:cNvSpPr/>
          <p:nvPr/>
        </p:nvSpPr>
        <p:spPr>
          <a:xfrm>
            <a:off x="7344069" y="13854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37"/>
          <p:cNvSpPr/>
          <p:nvPr/>
        </p:nvSpPr>
        <p:spPr>
          <a:xfrm>
            <a:off x="7456594" y="113063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37"/>
          <p:cNvSpPr/>
          <p:nvPr/>
        </p:nvSpPr>
        <p:spPr>
          <a:xfrm>
            <a:off x="7138494" y="1523781"/>
            <a:ext cx="138300" cy="1383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1" name="Google Shape;1291;p37"/>
          <p:cNvCxnSpPr>
            <a:stCxn id="1285" idx="6"/>
          </p:cNvCxnSpPr>
          <p:nvPr/>
        </p:nvCxnSpPr>
        <p:spPr>
          <a:xfrm>
            <a:off x="6945544" y="950131"/>
            <a:ext cx="409200" cy="141600"/>
          </a:xfrm>
          <a:prstGeom prst="straightConnector1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38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Visualize: Proximity Matrix</a:t>
            </a:r>
            <a:endParaRPr/>
          </a:p>
        </p:txBody>
      </p:sp>
      <p:sp>
        <p:nvSpPr>
          <p:cNvPr id="1297" name="Google Shape;1297;p3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298" name="Google Shape;1298;p38"/>
          <p:cNvGraphicFramePr/>
          <p:nvPr/>
        </p:nvGraphicFramePr>
        <p:xfrm>
          <a:off x="1303627" y="120720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{41F674CB-0202-4392-92F5-FC4DE8647AA3}</a:tableStyleId>
              </a:tblPr>
              <a:tblGrid>
                <a:gridCol w="648925"/>
                <a:gridCol w="973350"/>
                <a:gridCol w="973350"/>
                <a:gridCol w="973350"/>
                <a:gridCol w="1020575"/>
                <a:gridCol w="893600"/>
                <a:gridCol w="893600"/>
              </a:tblGrid>
              <a:tr h="482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CDG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E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FH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I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134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85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74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32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B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6.5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43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28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7.87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89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CDG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123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89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32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73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E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57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234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23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75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FH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9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32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65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34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92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</a:tr>
              <a:tr h="4820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I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46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221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523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82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6.43</a:t>
                      </a:r>
                      <a:endParaRPr>
                        <a:solidFill>
                          <a:srgbClr val="FFFFFF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81</a:t>
                      </a:r>
                      <a:endParaRPr>
                        <a:solidFill>
                          <a:schemeClr val="lt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E86B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39"/>
          <p:cNvSpPr/>
          <p:nvPr/>
        </p:nvSpPr>
        <p:spPr>
          <a:xfrm>
            <a:off x="4923100" y="1718050"/>
            <a:ext cx="3375900" cy="2547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39"/>
          <p:cNvSpPr/>
          <p:nvPr/>
        </p:nvSpPr>
        <p:spPr>
          <a:xfrm rot="-606472">
            <a:off x="5336045" y="2372494"/>
            <a:ext cx="2552111" cy="1684816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39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Way to Visualize: “The Blob”</a:t>
            </a:r>
            <a:endParaRPr/>
          </a:p>
        </p:txBody>
      </p:sp>
      <p:sp>
        <p:nvSpPr>
          <p:cNvPr id="1306" name="Google Shape;1306;p3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07" name="Google Shape;1307;p39"/>
          <p:cNvCxnSpPr/>
          <p:nvPr/>
        </p:nvCxnSpPr>
        <p:spPr>
          <a:xfrm rot="10800000">
            <a:off x="1013475" y="2272825"/>
            <a:ext cx="9900" cy="1993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8" name="Google Shape;1308;p39"/>
          <p:cNvCxnSpPr/>
          <p:nvPr/>
        </p:nvCxnSpPr>
        <p:spPr>
          <a:xfrm rot="10800000">
            <a:off x="1834000" y="3588625"/>
            <a:ext cx="6300" cy="67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9" name="Google Shape;1309;p39"/>
          <p:cNvCxnSpPr/>
          <p:nvPr/>
        </p:nvCxnSpPr>
        <p:spPr>
          <a:xfrm rot="10800000">
            <a:off x="2252225" y="3588625"/>
            <a:ext cx="6300" cy="67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39"/>
          <p:cNvCxnSpPr/>
          <p:nvPr/>
        </p:nvCxnSpPr>
        <p:spPr>
          <a:xfrm flipH="1" rot="10800000">
            <a:off x="3047050" y="3256225"/>
            <a:ext cx="900" cy="1063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39"/>
          <p:cNvCxnSpPr/>
          <p:nvPr/>
        </p:nvCxnSpPr>
        <p:spPr>
          <a:xfrm rot="10800000">
            <a:off x="3521050" y="3588625"/>
            <a:ext cx="6300" cy="67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2" name="Google Shape;1312;p39"/>
          <p:cNvCxnSpPr/>
          <p:nvPr/>
        </p:nvCxnSpPr>
        <p:spPr>
          <a:xfrm rot="10800000">
            <a:off x="4045575" y="3588625"/>
            <a:ext cx="6300" cy="67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39"/>
          <p:cNvCxnSpPr/>
          <p:nvPr/>
        </p:nvCxnSpPr>
        <p:spPr>
          <a:xfrm rot="10800000">
            <a:off x="2027125" y="1608325"/>
            <a:ext cx="6300" cy="677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4" name="Google Shape;1314;p39"/>
          <p:cNvCxnSpPr/>
          <p:nvPr/>
        </p:nvCxnSpPr>
        <p:spPr>
          <a:xfrm rot="10800000">
            <a:off x="1824175" y="3601775"/>
            <a:ext cx="412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39"/>
          <p:cNvCxnSpPr/>
          <p:nvPr/>
        </p:nvCxnSpPr>
        <p:spPr>
          <a:xfrm rot="10800000">
            <a:off x="3521950" y="3601775"/>
            <a:ext cx="558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39"/>
          <p:cNvCxnSpPr/>
          <p:nvPr/>
        </p:nvCxnSpPr>
        <p:spPr>
          <a:xfrm rot="10800000">
            <a:off x="2049413" y="3256175"/>
            <a:ext cx="0" cy="345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39"/>
          <p:cNvCxnSpPr/>
          <p:nvPr/>
        </p:nvCxnSpPr>
        <p:spPr>
          <a:xfrm rot="10800000">
            <a:off x="2036800" y="3256225"/>
            <a:ext cx="10236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39"/>
          <p:cNvCxnSpPr/>
          <p:nvPr/>
        </p:nvCxnSpPr>
        <p:spPr>
          <a:xfrm rot="10800000">
            <a:off x="3801250" y="2791175"/>
            <a:ext cx="3000" cy="810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39"/>
          <p:cNvCxnSpPr/>
          <p:nvPr/>
        </p:nvCxnSpPr>
        <p:spPr>
          <a:xfrm rot="10800000">
            <a:off x="999825" y="2272825"/>
            <a:ext cx="2179800" cy="13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39"/>
          <p:cNvCxnSpPr/>
          <p:nvPr/>
        </p:nvCxnSpPr>
        <p:spPr>
          <a:xfrm flipH="1">
            <a:off x="2544625" y="2791175"/>
            <a:ext cx="1275900" cy="13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39"/>
          <p:cNvCxnSpPr/>
          <p:nvPr/>
        </p:nvCxnSpPr>
        <p:spPr>
          <a:xfrm rot="10800000">
            <a:off x="3176325" y="2272825"/>
            <a:ext cx="3300" cy="544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39"/>
          <p:cNvCxnSpPr/>
          <p:nvPr/>
        </p:nvCxnSpPr>
        <p:spPr>
          <a:xfrm flipH="1" rot="10800000">
            <a:off x="2551388" y="2817625"/>
            <a:ext cx="300" cy="438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3" name="Google Shape;1323;p39"/>
          <p:cNvSpPr/>
          <p:nvPr/>
        </p:nvSpPr>
        <p:spPr>
          <a:xfrm>
            <a:off x="5552778" y="3256187"/>
            <a:ext cx="727500" cy="499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39"/>
          <p:cNvSpPr/>
          <p:nvPr/>
        </p:nvSpPr>
        <p:spPr>
          <a:xfrm rot="566342">
            <a:off x="6602596" y="2743137"/>
            <a:ext cx="728057" cy="499006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39"/>
          <p:cNvSpPr/>
          <p:nvPr/>
        </p:nvSpPr>
        <p:spPr>
          <a:xfrm>
            <a:off x="6518575" y="2587975"/>
            <a:ext cx="896100" cy="1210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39"/>
          <p:cNvSpPr/>
          <p:nvPr/>
        </p:nvSpPr>
        <p:spPr>
          <a:xfrm>
            <a:off x="5700825" y="3422820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39"/>
          <p:cNvSpPr/>
          <p:nvPr/>
        </p:nvSpPr>
        <p:spPr>
          <a:xfrm>
            <a:off x="6001750" y="3422820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39"/>
          <p:cNvSpPr/>
          <p:nvPr/>
        </p:nvSpPr>
        <p:spPr>
          <a:xfrm>
            <a:off x="6767625" y="2908595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39"/>
          <p:cNvSpPr/>
          <p:nvPr/>
        </p:nvSpPr>
        <p:spPr>
          <a:xfrm>
            <a:off x="7072425" y="2908595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39"/>
          <p:cNvSpPr/>
          <p:nvPr/>
        </p:nvSpPr>
        <p:spPr>
          <a:xfrm>
            <a:off x="6767625" y="3422820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39"/>
          <p:cNvSpPr/>
          <p:nvPr/>
        </p:nvSpPr>
        <p:spPr>
          <a:xfrm>
            <a:off x="5294950" y="2462120"/>
            <a:ext cx="166200" cy="1662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p40"/>
          <p:cNvSpPr txBox="1"/>
          <p:nvPr>
            <p:ph idx="1" type="body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Challenges?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(complexity. speed. how to compute distances.)</a:t>
            </a:r>
            <a:endParaRPr/>
          </a:p>
        </p:txBody>
      </p:sp>
      <p:sp>
        <p:nvSpPr>
          <p:cNvPr id="1337" name="Google Shape;1337;p40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41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Computing distances between clusters</a:t>
            </a:r>
            <a:endParaRPr/>
          </a:p>
        </p:txBody>
      </p:sp>
      <p:sp>
        <p:nvSpPr>
          <p:cNvPr id="1343" name="Google Shape;1343;p4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4" name="Google Shape;1344;p41"/>
          <p:cNvSpPr txBox="1"/>
          <p:nvPr>
            <p:ph idx="4294967295" type="body"/>
          </p:nvPr>
        </p:nvSpPr>
        <p:spPr>
          <a:xfrm>
            <a:off x="377550" y="1152525"/>
            <a:ext cx="22620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Min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Max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Ward’s Method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...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Group Average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345" name="Google Shape;1345;p41"/>
          <p:cNvSpPr txBox="1"/>
          <p:nvPr/>
        </p:nvSpPr>
        <p:spPr>
          <a:xfrm>
            <a:off x="2639550" y="5423425"/>
            <a:ext cx="4088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FFFFFF"/>
                </a:solidFill>
                <a:hlinkClick r:id="rId3"/>
              </a:rPr>
              <a:t>https://cs.wmich.edu/alfuqaha/summer14/cs6530/lectures/ClusteringAnalysis.pdf</a:t>
            </a:r>
            <a:r>
              <a:rPr lang="en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strencths and weaknesses</a:t>
            </a:r>
            <a:endParaRPr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46" name="Google Shape;1346;p41"/>
          <p:cNvSpPr/>
          <p:nvPr/>
        </p:nvSpPr>
        <p:spPr>
          <a:xfrm>
            <a:off x="4453300" y="1140700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41"/>
          <p:cNvSpPr/>
          <p:nvPr/>
        </p:nvSpPr>
        <p:spPr>
          <a:xfrm>
            <a:off x="5995950" y="1140700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41"/>
          <p:cNvSpPr/>
          <p:nvPr/>
        </p:nvSpPr>
        <p:spPr>
          <a:xfrm>
            <a:off x="4453300" y="2421350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41"/>
          <p:cNvSpPr/>
          <p:nvPr/>
        </p:nvSpPr>
        <p:spPr>
          <a:xfrm>
            <a:off x="5995950" y="2421350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41"/>
          <p:cNvSpPr/>
          <p:nvPr/>
        </p:nvSpPr>
        <p:spPr>
          <a:xfrm>
            <a:off x="4453300" y="3701988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41"/>
          <p:cNvSpPr/>
          <p:nvPr/>
        </p:nvSpPr>
        <p:spPr>
          <a:xfrm>
            <a:off x="5995950" y="3701988"/>
            <a:ext cx="870300" cy="8565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2" name="Google Shape;1352;p41"/>
          <p:cNvCxnSpPr/>
          <p:nvPr/>
        </p:nvCxnSpPr>
        <p:spPr>
          <a:xfrm flipH="1" rot="10800000">
            <a:off x="5171200" y="1564750"/>
            <a:ext cx="983400" cy="4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3" name="Google Shape;1353;p41"/>
          <p:cNvCxnSpPr/>
          <p:nvPr/>
        </p:nvCxnSpPr>
        <p:spPr>
          <a:xfrm flipH="1" rot="10800000">
            <a:off x="4529500" y="2699300"/>
            <a:ext cx="2209200" cy="226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4" name="Google Shape;1354;p41"/>
          <p:cNvCxnSpPr/>
          <p:nvPr/>
        </p:nvCxnSpPr>
        <p:spPr>
          <a:xfrm flipH="1" rot="10800000">
            <a:off x="4829548" y="4096432"/>
            <a:ext cx="1635600" cy="104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5" name="Google Shape;1355;p41"/>
          <p:cNvSpPr/>
          <p:nvPr/>
        </p:nvSpPr>
        <p:spPr>
          <a:xfrm>
            <a:off x="6378900" y="4298438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41"/>
          <p:cNvSpPr/>
          <p:nvPr/>
        </p:nvSpPr>
        <p:spPr>
          <a:xfrm>
            <a:off x="6694150" y="264952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41"/>
          <p:cNvSpPr/>
          <p:nvPr/>
        </p:nvSpPr>
        <p:spPr>
          <a:xfrm>
            <a:off x="4453300" y="2872450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41"/>
          <p:cNvSpPr/>
          <p:nvPr/>
        </p:nvSpPr>
        <p:spPr>
          <a:xfrm>
            <a:off x="6185750" y="151667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41"/>
          <p:cNvSpPr/>
          <p:nvPr/>
        </p:nvSpPr>
        <p:spPr>
          <a:xfrm>
            <a:off x="5066800" y="151667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41"/>
          <p:cNvSpPr/>
          <p:nvPr/>
        </p:nvSpPr>
        <p:spPr>
          <a:xfrm>
            <a:off x="6465150" y="383142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41"/>
          <p:cNvSpPr/>
          <p:nvPr/>
        </p:nvSpPr>
        <p:spPr>
          <a:xfrm>
            <a:off x="5123300" y="400402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41"/>
          <p:cNvSpPr/>
          <p:nvPr/>
        </p:nvSpPr>
        <p:spPr>
          <a:xfrm>
            <a:off x="4725150" y="4393550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41"/>
          <p:cNvSpPr/>
          <p:nvPr/>
        </p:nvSpPr>
        <p:spPr>
          <a:xfrm>
            <a:off x="4530475" y="393582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1"/>
          <p:cNvSpPr/>
          <p:nvPr/>
        </p:nvSpPr>
        <p:spPr>
          <a:xfrm>
            <a:off x="6081350" y="3935825"/>
            <a:ext cx="104400" cy="1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5" name="Google Shape;1365;p41"/>
          <p:cNvCxnSpPr/>
          <p:nvPr/>
        </p:nvCxnSpPr>
        <p:spPr>
          <a:xfrm flipH="1" rot="10800000">
            <a:off x="2630250" y="1541875"/>
            <a:ext cx="1517100" cy="2226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366" name="Google Shape;1366;p41"/>
          <p:cNvCxnSpPr/>
          <p:nvPr/>
        </p:nvCxnSpPr>
        <p:spPr>
          <a:xfrm>
            <a:off x="2613750" y="2094300"/>
            <a:ext cx="1451100" cy="445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367" name="Google Shape;1367;p41"/>
          <p:cNvCxnSpPr/>
          <p:nvPr/>
        </p:nvCxnSpPr>
        <p:spPr>
          <a:xfrm>
            <a:off x="2687950" y="2506550"/>
            <a:ext cx="1517100" cy="1385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42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Computing distances between clusters</a:t>
            </a:r>
            <a:endParaRPr/>
          </a:p>
        </p:txBody>
      </p:sp>
      <p:sp>
        <p:nvSpPr>
          <p:cNvPr id="1373" name="Google Shape;1373;p42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4" name="Google Shape;1374;p42"/>
          <p:cNvSpPr txBox="1"/>
          <p:nvPr>
            <p:ph idx="4294967295" type="body"/>
          </p:nvPr>
        </p:nvSpPr>
        <p:spPr>
          <a:xfrm>
            <a:off x="377550" y="1152525"/>
            <a:ext cx="22620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Min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Max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Ward’s Method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...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Group Average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375" name="Google Shape;1375;p42"/>
          <p:cNvSpPr txBox="1"/>
          <p:nvPr/>
        </p:nvSpPr>
        <p:spPr>
          <a:xfrm>
            <a:off x="2639550" y="5423425"/>
            <a:ext cx="40884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FFFFFF"/>
                </a:solidFill>
                <a:hlinkClick r:id="rId3"/>
              </a:rPr>
              <a:t>https://cs.wmich.edu/alfuqaha/summer14/cs6530/lectures/ClusteringAnalysis.pdf</a:t>
            </a:r>
            <a:r>
              <a:rPr lang="en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strencths and weaknesses</a:t>
            </a:r>
            <a:endParaRPr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376" name="Google Shape;1376;p42"/>
          <p:cNvSpPr/>
          <p:nvPr/>
        </p:nvSpPr>
        <p:spPr>
          <a:xfrm>
            <a:off x="6891700" y="1597900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42"/>
          <p:cNvSpPr/>
          <p:nvPr/>
        </p:nvSpPr>
        <p:spPr>
          <a:xfrm>
            <a:off x="8066437" y="1597900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42"/>
          <p:cNvSpPr/>
          <p:nvPr/>
        </p:nvSpPr>
        <p:spPr>
          <a:xfrm>
            <a:off x="6891700" y="2573117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42"/>
          <p:cNvSpPr/>
          <p:nvPr/>
        </p:nvSpPr>
        <p:spPr>
          <a:xfrm>
            <a:off x="8066437" y="2573117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42"/>
          <p:cNvSpPr/>
          <p:nvPr/>
        </p:nvSpPr>
        <p:spPr>
          <a:xfrm>
            <a:off x="6891700" y="3548324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42"/>
          <p:cNvSpPr/>
          <p:nvPr/>
        </p:nvSpPr>
        <p:spPr>
          <a:xfrm>
            <a:off x="8066437" y="3548324"/>
            <a:ext cx="662700" cy="6522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2" name="Google Shape;1382;p42"/>
          <p:cNvCxnSpPr/>
          <p:nvPr/>
        </p:nvCxnSpPr>
        <p:spPr>
          <a:xfrm flipH="1" rot="10800000">
            <a:off x="7438385" y="1920713"/>
            <a:ext cx="748800" cy="3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3" name="Google Shape;1383;p42"/>
          <p:cNvCxnSpPr/>
          <p:nvPr/>
        </p:nvCxnSpPr>
        <p:spPr>
          <a:xfrm flipH="1" rot="10800000">
            <a:off x="6949727" y="2784756"/>
            <a:ext cx="1682400" cy="172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42"/>
          <p:cNvCxnSpPr/>
          <p:nvPr/>
        </p:nvCxnSpPr>
        <p:spPr>
          <a:xfrm flipH="1" rot="10800000">
            <a:off x="7178215" y="3848694"/>
            <a:ext cx="1245600" cy="79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5" name="Google Shape;1385;p42"/>
          <p:cNvSpPr/>
          <p:nvPr/>
        </p:nvSpPr>
        <p:spPr>
          <a:xfrm>
            <a:off x="8358055" y="4002522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2"/>
          <p:cNvSpPr/>
          <p:nvPr/>
        </p:nvSpPr>
        <p:spPr>
          <a:xfrm>
            <a:off x="8598120" y="2746872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2"/>
          <p:cNvSpPr/>
          <p:nvPr/>
        </p:nvSpPr>
        <p:spPr>
          <a:xfrm>
            <a:off x="6891700" y="2916630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2"/>
          <p:cNvSpPr/>
          <p:nvPr/>
        </p:nvSpPr>
        <p:spPr>
          <a:xfrm>
            <a:off x="8210970" y="1884205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2"/>
          <p:cNvSpPr/>
          <p:nvPr/>
        </p:nvSpPr>
        <p:spPr>
          <a:xfrm>
            <a:off x="7358884" y="1884205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42"/>
          <p:cNvSpPr/>
          <p:nvPr/>
        </p:nvSpPr>
        <p:spPr>
          <a:xfrm>
            <a:off x="8423735" y="3646891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42"/>
          <p:cNvSpPr/>
          <p:nvPr/>
        </p:nvSpPr>
        <p:spPr>
          <a:xfrm>
            <a:off x="7401909" y="3778326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42"/>
          <p:cNvSpPr/>
          <p:nvPr/>
        </p:nvSpPr>
        <p:spPr>
          <a:xfrm>
            <a:off x="7098715" y="4074950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42"/>
          <p:cNvSpPr/>
          <p:nvPr/>
        </p:nvSpPr>
        <p:spPr>
          <a:xfrm>
            <a:off x="6950469" y="3726392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42"/>
          <p:cNvSpPr/>
          <p:nvPr/>
        </p:nvSpPr>
        <p:spPr>
          <a:xfrm>
            <a:off x="8131469" y="3726392"/>
            <a:ext cx="79500" cy="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5" name="Google Shape;1395;p42"/>
          <p:cNvCxnSpPr/>
          <p:nvPr/>
        </p:nvCxnSpPr>
        <p:spPr>
          <a:xfrm flipH="1" rot="10800000">
            <a:off x="2630250" y="1541875"/>
            <a:ext cx="1517100" cy="2226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396" name="Google Shape;1396;p42"/>
          <p:cNvCxnSpPr/>
          <p:nvPr/>
        </p:nvCxnSpPr>
        <p:spPr>
          <a:xfrm>
            <a:off x="2613750" y="2094300"/>
            <a:ext cx="1451100" cy="445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397" name="Google Shape;1397;p42"/>
          <p:cNvCxnSpPr/>
          <p:nvPr/>
        </p:nvCxnSpPr>
        <p:spPr>
          <a:xfrm>
            <a:off x="2687950" y="2506550"/>
            <a:ext cx="1517100" cy="1385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398" name="Google Shape;1398;p42"/>
          <p:cNvSpPr txBox="1"/>
          <p:nvPr/>
        </p:nvSpPr>
        <p:spPr>
          <a:xfrm>
            <a:off x="4274873" y="3857825"/>
            <a:ext cx="25470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m(C1,C2) =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/>
              </a:rPr>
              <a:t>∑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(dist(Pi, Pj))²/|C1|*|C2|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9" name="Google Shape;1399;p42"/>
          <p:cNvSpPr txBox="1"/>
          <p:nvPr/>
        </p:nvSpPr>
        <p:spPr>
          <a:xfrm>
            <a:off x="4271925" y="1284700"/>
            <a:ext cx="30000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Sim(C1,C2) =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Max Sim(Pi,Pj)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0" name="Google Shape;1400;p42"/>
          <p:cNvSpPr txBox="1"/>
          <p:nvPr/>
        </p:nvSpPr>
        <p:spPr>
          <a:xfrm>
            <a:off x="4271937" y="2380225"/>
            <a:ext cx="2162100" cy="3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Sim(C1,C2) =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Min Sim(Pi,Pj)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43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6" name="Google Shape;1406;p43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</a:t>
            </a:r>
            <a:r>
              <a:rPr lang="en"/>
              <a:t> Pros and Cons</a:t>
            </a:r>
            <a:endParaRPr/>
          </a:p>
        </p:txBody>
      </p:sp>
      <p:sp>
        <p:nvSpPr>
          <p:cNvPr id="1407" name="Google Shape;1407;p43"/>
          <p:cNvSpPr txBox="1"/>
          <p:nvPr>
            <p:ph idx="1" type="body"/>
          </p:nvPr>
        </p:nvSpPr>
        <p:spPr>
          <a:xfrm>
            <a:off x="452725" y="1184075"/>
            <a:ext cx="43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User understands the data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Reveals more info/hidden trends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Idea of “membership”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</a:t>
            </a:r>
            <a:r>
              <a:rPr lang="en" sz="2000"/>
              <a:t>Don't</a:t>
            </a:r>
            <a:r>
              <a:rPr lang="en" sz="2000"/>
              <a:t> need to specify # of clusters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4) Adjustable to improve accuracy </a:t>
            </a:r>
            <a:endParaRPr sz="2000"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(ex distance measures)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5) Can handle non-</a:t>
            </a:r>
            <a:r>
              <a:rPr lang="en" sz="2000"/>
              <a:t>spherical</a:t>
            </a:r>
            <a:r>
              <a:rPr lang="en" sz="2000"/>
              <a:t> clusters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408" name="Google Shape;1408;p43"/>
          <p:cNvSpPr txBox="1"/>
          <p:nvPr>
            <p:ph idx="1" type="body"/>
          </p:nvPr>
        </p:nvSpPr>
        <p:spPr>
          <a:xfrm>
            <a:off x="5336125" y="1134825"/>
            <a:ext cx="3676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Complexity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	On^2 space 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	On^3 time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Scalability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Handling noise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4) Settling on cluster distance computation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5) O(N^2logn) complexity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7"/>
          <p:cNvSpPr txBox="1"/>
          <p:nvPr>
            <p:ph idx="4294967295" type="ctrTitle"/>
          </p:nvPr>
        </p:nvSpPr>
        <p:spPr>
          <a:xfrm>
            <a:off x="709394" y="203865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Use Cases? </a:t>
            </a:r>
            <a:endParaRPr sz="4800"/>
          </a:p>
        </p:txBody>
      </p:sp>
      <p:sp>
        <p:nvSpPr>
          <p:cNvPr id="797" name="Google Shape;797;p17"/>
          <p:cNvSpPr txBox="1"/>
          <p:nvPr>
            <p:ph idx="4294967295" type="subTitle"/>
          </p:nvPr>
        </p:nvSpPr>
        <p:spPr>
          <a:xfrm>
            <a:off x="746271" y="2673153"/>
            <a:ext cx="77724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 you know any? </a:t>
            </a:r>
            <a:endParaRPr sz="1800"/>
          </a:p>
        </p:txBody>
      </p:sp>
      <p:sp>
        <p:nvSpPr>
          <p:cNvPr id="798" name="Google Shape;798;p1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44"/>
          <p:cNvSpPr txBox="1"/>
          <p:nvPr>
            <p:ph idx="1" type="body"/>
          </p:nvPr>
        </p:nvSpPr>
        <p:spPr>
          <a:xfrm>
            <a:off x="1669850" y="1857000"/>
            <a:ext cx="5804400" cy="27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Density-Based Clustering</a:t>
            </a:r>
            <a:endParaRPr/>
          </a:p>
        </p:txBody>
      </p:sp>
      <p:sp>
        <p:nvSpPr>
          <p:cNvPr id="1414" name="Google Shape;1414;p4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45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420" name="Google Shape;1420;p45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1" name="Google Shape;1421;p45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Not all data is this “easy”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What is “simple” about this data?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1422" name="Google Shape;142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686" y="1152525"/>
            <a:ext cx="3662989" cy="345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3" name="Google Shape;142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675" y="2269600"/>
            <a:ext cx="2853576" cy="23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46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Non-Elliptical Clusters</a:t>
            </a:r>
            <a:endParaRPr/>
          </a:p>
        </p:txBody>
      </p:sp>
      <p:sp>
        <p:nvSpPr>
          <p:cNvPr id="1429" name="Google Shape;1429;p4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0" name="Google Shape;143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100" y="1478400"/>
            <a:ext cx="7256075" cy="26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47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Non-Elliptical Continued</a:t>
            </a:r>
            <a:endParaRPr/>
          </a:p>
        </p:txBody>
      </p:sp>
      <p:sp>
        <p:nvSpPr>
          <p:cNvPr id="1436" name="Google Shape;1436;p4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7" name="Google Shape;143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75" y="868799"/>
            <a:ext cx="4122300" cy="41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8" name="Google Shape;143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200" y="1864124"/>
            <a:ext cx="3583851" cy="189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48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DBSCAN: Key Terms</a:t>
            </a:r>
            <a:endParaRPr/>
          </a:p>
        </p:txBody>
      </p:sp>
      <p:sp>
        <p:nvSpPr>
          <p:cNvPr id="1444" name="Google Shape;1444;p4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5" name="Google Shape;1445;p48"/>
          <p:cNvSpPr txBox="1"/>
          <p:nvPr>
            <p:ph idx="4294967295" type="body"/>
          </p:nvPr>
        </p:nvSpPr>
        <p:spPr>
          <a:xfrm>
            <a:off x="377550" y="1152525"/>
            <a:ext cx="34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Idea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Epsilon field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Like radius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Three types of points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Border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Reachable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Noise/Outlier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46" name="Google Shape;1446;p48"/>
          <p:cNvSpPr/>
          <p:nvPr/>
        </p:nvSpPr>
        <p:spPr>
          <a:xfrm>
            <a:off x="5194868" y="2674625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8"/>
          <p:cNvSpPr/>
          <p:nvPr/>
        </p:nvSpPr>
        <p:spPr>
          <a:xfrm>
            <a:off x="5575000" y="33582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48"/>
          <p:cNvSpPr/>
          <p:nvPr/>
        </p:nvSpPr>
        <p:spPr>
          <a:xfrm>
            <a:off x="6120550" y="38100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48"/>
          <p:cNvSpPr/>
          <p:nvPr/>
        </p:nvSpPr>
        <p:spPr>
          <a:xfrm>
            <a:off x="6120550" y="32246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48"/>
          <p:cNvSpPr/>
          <p:nvPr/>
        </p:nvSpPr>
        <p:spPr>
          <a:xfrm>
            <a:off x="5660950" y="396332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48"/>
          <p:cNvSpPr/>
          <p:nvPr/>
        </p:nvSpPr>
        <p:spPr>
          <a:xfrm>
            <a:off x="6050913" y="3450575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48"/>
          <p:cNvSpPr/>
          <p:nvPr/>
        </p:nvSpPr>
        <p:spPr>
          <a:xfrm>
            <a:off x="6280725" y="34505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48"/>
          <p:cNvSpPr/>
          <p:nvPr/>
        </p:nvSpPr>
        <p:spPr>
          <a:xfrm>
            <a:off x="6746800" y="366765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48"/>
          <p:cNvSpPr/>
          <p:nvPr/>
        </p:nvSpPr>
        <p:spPr>
          <a:xfrm>
            <a:off x="5502250" y="203595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48"/>
          <p:cNvSpPr/>
          <p:nvPr/>
        </p:nvSpPr>
        <p:spPr>
          <a:xfrm>
            <a:off x="6976600" y="43384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6" name="Google Shape;1456;p48"/>
          <p:cNvCxnSpPr>
            <a:stCxn id="1446" idx="1"/>
            <a:endCxn id="1451" idx="1"/>
          </p:cNvCxnSpPr>
          <p:nvPr/>
        </p:nvCxnSpPr>
        <p:spPr>
          <a:xfrm>
            <a:off x="5479253" y="2934978"/>
            <a:ext cx="605400" cy="548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7" name="Google Shape;1457;p48"/>
          <p:cNvSpPr txBox="1"/>
          <p:nvPr/>
        </p:nvSpPr>
        <p:spPr>
          <a:xfrm>
            <a:off x="6433125" y="2987513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/>
          </a:p>
        </p:txBody>
      </p:sp>
      <p:sp>
        <p:nvSpPr>
          <p:cNvPr id="1458" name="Google Shape;1458;p48"/>
          <p:cNvSpPr txBox="1"/>
          <p:nvPr/>
        </p:nvSpPr>
        <p:spPr>
          <a:xfrm>
            <a:off x="5732050" y="2769250"/>
            <a:ext cx="391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49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DBSCAN: Key Terms</a:t>
            </a:r>
            <a:endParaRPr/>
          </a:p>
        </p:txBody>
      </p:sp>
      <p:sp>
        <p:nvSpPr>
          <p:cNvPr id="1464" name="Google Shape;1464;p4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5" name="Google Shape;1465;p49"/>
          <p:cNvSpPr txBox="1"/>
          <p:nvPr>
            <p:ph idx="4294967295" type="body"/>
          </p:nvPr>
        </p:nvSpPr>
        <p:spPr>
          <a:xfrm>
            <a:off x="377550" y="1152525"/>
            <a:ext cx="34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Idea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Epsilon field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Like radius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Three types of points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Border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Reachable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Noise/Outlier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66" name="Google Shape;1466;p49"/>
          <p:cNvSpPr/>
          <p:nvPr/>
        </p:nvSpPr>
        <p:spPr>
          <a:xfrm>
            <a:off x="5194868" y="2674625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49"/>
          <p:cNvSpPr/>
          <p:nvPr/>
        </p:nvSpPr>
        <p:spPr>
          <a:xfrm>
            <a:off x="4646200" y="1259988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49"/>
          <p:cNvSpPr/>
          <p:nvPr/>
        </p:nvSpPr>
        <p:spPr>
          <a:xfrm>
            <a:off x="5575000" y="33582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49"/>
          <p:cNvSpPr/>
          <p:nvPr/>
        </p:nvSpPr>
        <p:spPr>
          <a:xfrm>
            <a:off x="6120550" y="38100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49"/>
          <p:cNvSpPr/>
          <p:nvPr/>
        </p:nvSpPr>
        <p:spPr>
          <a:xfrm>
            <a:off x="6120550" y="32246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49"/>
          <p:cNvSpPr/>
          <p:nvPr/>
        </p:nvSpPr>
        <p:spPr>
          <a:xfrm>
            <a:off x="5660950" y="396332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49"/>
          <p:cNvSpPr/>
          <p:nvPr/>
        </p:nvSpPr>
        <p:spPr>
          <a:xfrm>
            <a:off x="6050913" y="3450575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49"/>
          <p:cNvSpPr/>
          <p:nvPr/>
        </p:nvSpPr>
        <p:spPr>
          <a:xfrm>
            <a:off x="6280725" y="34505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49"/>
          <p:cNvSpPr/>
          <p:nvPr/>
        </p:nvSpPr>
        <p:spPr>
          <a:xfrm>
            <a:off x="6746800" y="366765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49"/>
          <p:cNvSpPr/>
          <p:nvPr/>
        </p:nvSpPr>
        <p:spPr>
          <a:xfrm>
            <a:off x="5502250" y="2035950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49"/>
          <p:cNvSpPr/>
          <p:nvPr/>
        </p:nvSpPr>
        <p:spPr>
          <a:xfrm>
            <a:off x="6976600" y="43384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49"/>
          <p:cNvSpPr txBox="1"/>
          <p:nvPr/>
        </p:nvSpPr>
        <p:spPr>
          <a:xfrm>
            <a:off x="4961950" y="1421613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Noise</a:t>
            </a:r>
            <a:endParaRPr/>
          </a:p>
        </p:txBody>
      </p:sp>
      <p:sp>
        <p:nvSpPr>
          <p:cNvPr id="1478" name="Google Shape;1478;p49"/>
          <p:cNvSpPr txBox="1"/>
          <p:nvPr/>
        </p:nvSpPr>
        <p:spPr>
          <a:xfrm>
            <a:off x="6433125" y="2987513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50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DBSCAN: Key Terms</a:t>
            </a:r>
            <a:endParaRPr/>
          </a:p>
        </p:txBody>
      </p:sp>
      <p:sp>
        <p:nvSpPr>
          <p:cNvPr id="1484" name="Google Shape;1484;p50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5" name="Google Shape;1485;p50"/>
          <p:cNvSpPr txBox="1"/>
          <p:nvPr>
            <p:ph idx="4294967295" type="body"/>
          </p:nvPr>
        </p:nvSpPr>
        <p:spPr>
          <a:xfrm>
            <a:off x="377550" y="1152525"/>
            <a:ext cx="34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Idea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Epsilon field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Like radius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Three types of points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Border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Reachable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1800">
                <a:latin typeface="Titillium Web Light"/>
                <a:ea typeface="Titillium Web Light"/>
                <a:cs typeface="Titillium Web Light"/>
                <a:sym typeface="Titillium Web Light"/>
              </a:rPr>
              <a:t>Noise</a:t>
            </a:r>
            <a:endParaRPr sz="18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486" name="Google Shape;1486;p50"/>
          <p:cNvSpPr/>
          <p:nvPr/>
        </p:nvSpPr>
        <p:spPr>
          <a:xfrm>
            <a:off x="5194868" y="2674625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50"/>
          <p:cNvSpPr/>
          <p:nvPr/>
        </p:nvSpPr>
        <p:spPr>
          <a:xfrm>
            <a:off x="4646200" y="1259988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50"/>
          <p:cNvSpPr/>
          <p:nvPr/>
        </p:nvSpPr>
        <p:spPr>
          <a:xfrm>
            <a:off x="5890758" y="2891700"/>
            <a:ext cx="1941900" cy="17778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50"/>
          <p:cNvSpPr/>
          <p:nvPr/>
        </p:nvSpPr>
        <p:spPr>
          <a:xfrm>
            <a:off x="5575000" y="33582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50"/>
          <p:cNvSpPr/>
          <p:nvPr/>
        </p:nvSpPr>
        <p:spPr>
          <a:xfrm>
            <a:off x="6120550" y="381000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50"/>
          <p:cNvSpPr/>
          <p:nvPr/>
        </p:nvSpPr>
        <p:spPr>
          <a:xfrm>
            <a:off x="6120550" y="32246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50"/>
          <p:cNvSpPr/>
          <p:nvPr/>
        </p:nvSpPr>
        <p:spPr>
          <a:xfrm>
            <a:off x="5660950" y="396332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50"/>
          <p:cNvSpPr/>
          <p:nvPr/>
        </p:nvSpPr>
        <p:spPr>
          <a:xfrm>
            <a:off x="6050913" y="3450575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50"/>
          <p:cNvSpPr/>
          <p:nvPr/>
        </p:nvSpPr>
        <p:spPr>
          <a:xfrm>
            <a:off x="6280725" y="3450575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50"/>
          <p:cNvSpPr/>
          <p:nvPr/>
        </p:nvSpPr>
        <p:spPr>
          <a:xfrm>
            <a:off x="6746800" y="3667650"/>
            <a:ext cx="229800" cy="225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50"/>
          <p:cNvSpPr/>
          <p:nvPr/>
        </p:nvSpPr>
        <p:spPr>
          <a:xfrm>
            <a:off x="5502250" y="2035950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50"/>
          <p:cNvSpPr/>
          <p:nvPr/>
        </p:nvSpPr>
        <p:spPr>
          <a:xfrm>
            <a:off x="6976600" y="4338400"/>
            <a:ext cx="229800" cy="2259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50"/>
          <p:cNvSpPr txBox="1"/>
          <p:nvPr/>
        </p:nvSpPr>
        <p:spPr>
          <a:xfrm>
            <a:off x="4961950" y="1421613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Noise</a:t>
            </a:r>
            <a:endParaRPr/>
          </a:p>
        </p:txBody>
      </p:sp>
      <p:sp>
        <p:nvSpPr>
          <p:cNvPr id="1499" name="Google Shape;1499;p50"/>
          <p:cNvSpPr txBox="1"/>
          <p:nvPr/>
        </p:nvSpPr>
        <p:spPr>
          <a:xfrm>
            <a:off x="7496875" y="4338388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Border</a:t>
            </a:r>
            <a:endParaRPr/>
          </a:p>
        </p:txBody>
      </p:sp>
      <p:sp>
        <p:nvSpPr>
          <p:cNvPr id="1500" name="Google Shape;1500;p50"/>
          <p:cNvSpPr txBox="1"/>
          <p:nvPr/>
        </p:nvSpPr>
        <p:spPr>
          <a:xfrm>
            <a:off x="6433125" y="2987513"/>
            <a:ext cx="928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Core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5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6" name="Google Shape;1506;p51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507" name="Google Shape;1507;p51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08" name="Google Shape;1508;p51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51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51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51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51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51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51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51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51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51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51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51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51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51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51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51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51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51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51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52"/>
          <p:cNvSpPr/>
          <p:nvPr/>
        </p:nvSpPr>
        <p:spPr>
          <a:xfrm>
            <a:off x="6822150" y="3213725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52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3" name="Google Shape;1533;p52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534" name="Google Shape;1534;p52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35" name="Google Shape;1535;p52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52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52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52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52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52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52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52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52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52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52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52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52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52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52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52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52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52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52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53"/>
          <p:cNvSpPr/>
          <p:nvPr/>
        </p:nvSpPr>
        <p:spPr>
          <a:xfrm>
            <a:off x="6822150" y="3213725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53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0" name="Google Shape;1560;p53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561" name="Google Shape;1561;p53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62" name="Google Shape;1562;p53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53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53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53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53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53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53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53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53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53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53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53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53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3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53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53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53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53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53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8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 Use-Case Example</a:t>
            </a:r>
            <a:endParaRPr/>
          </a:p>
        </p:txBody>
      </p:sp>
      <p:sp>
        <p:nvSpPr>
          <p:cNvPr id="804" name="Google Shape;804;p1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5" name="Google Shape;805;p18"/>
          <p:cNvPicPr preferRelativeResize="0"/>
          <p:nvPr/>
        </p:nvPicPr>
        <p:blipFill rotWithShape="1">
          <a:blip r:embed="rId3">
            <a:alphaModFix/>
          </a:blip>
          <a:srcRect b="0" l="1254" r="0" t="1526"/>
          <a:stretch/>
        </p:blipFill>
        <p:spPr>
          <a:xfrm>
            <a:off x="533475" y="1333675"/>
            <a:ext cx="4098772" cy="2554751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18"/>
          <p:cNvSpPr txBox="1"/>
          <p:nvPr/>
        </p:nvSpPr>
        <p:spPr>
          <a:xfrm>
            <a:off x="677850" y="4075550"/>
            <a:ext cx="77883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Sjoerd M.H. Huisman, Baldur van Lew, Ahmed Mahfouz, Nicola Pezzotti, Thomas Höllt, Lieke Michielsen, Anna Vilanova, Marcel J.T. Reinders, Boudewijn P.F. Lelieveldt, BrainScope: interactive visual exploration of the spatial and temporal human brain transcriptome, </a:t>
            </a:r>
            <a:r>
              <a:rPr i="1" lang="en" sz="115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Nucleic Acids Research</a:t>
            </a:r>
            <a:r>
              <a:rPr lang="en" sz="115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Volume 45, Issue 10, 2 June 2017, Page e83, </a:t>
            </a:r>
            <a:r>
              <a:rPr lang="en" sz="1150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https://doi.org/10.1093/nar/gkx046</a:t>
            </a:r>
            <a:endParaRPr sz="115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807" name="Google Shape;807;p18"/>
          <p:cNvSpPr txBox="1"/>
          <p:nvPr>
            <p:ph idx="4294967295" type="body"/>
          </p:nvPr>
        </p:nvSpPr>
        <p:spPr>
          <a:xfrm>
            <a:off x="4917550" y="2325875"/>
            <a:ext cx="3601800" cy="19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Gene-expression clustering in humans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54"/>
          <p:cNvSpPr/>
          <p:nvPr/>
        </p:nvSpPr>
        <p:spPr>
          <a:xfrm>
            <a:off x="6822150" y="3213725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54"/>
          <p:cNvSpPr/>
          <p:nvPr/>
        </p:nvSpPr>
        <p:spPr>
          <a:xfrm>
            <a:off x="6272550" y="3350325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54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8" name="Google Shape;1588;p54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589" name="Google Shape;1589;p54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90" name="Google Shape;1590;p54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54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54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54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54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54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54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54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54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54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54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54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4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4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54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4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4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4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54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55"/>
          <p:cNvSpPr/>
          <p:nvPr/>
        </p:nvSpPr>
        <p:spPr>
          <a:xfrm>
            <a:off x="7147825" y="2479200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55"/>
          <p:cNvSpPr/>
          <p:nvPr/>
        </p:nvSpPr>
        <p:spPr>
          <a:xfrm>
            <a:off x="6822150" y="3213725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5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6" name="Google Shape;1616;p55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617" name="Google Shape;1617;p55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18" name="Google Shape;1618;p55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55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55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55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55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55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55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55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55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55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55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55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55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55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55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55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55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55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55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56"/>
          <p:cNvSpPr/>
          <p:nvPr/>
        </p:nvSpPr>
        <p:spPr>
          <a:xfrm>
            <a:off x="7147825" y="1494300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56"/>
          <p:cNvSpPr/>
          <p:nvPr/>
        </p:nvSpPr>
        <p:spPr>
          <a:xfrm>
            <a:off x="6943575" y="2971700"/>
            <a:ext cx="1234800" cy="1259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56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4" name="Google Shape;1644;p56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645" name="Google Shape;1645;p56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46" name="Google Shape;1646;p56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56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56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56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56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56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56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56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56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56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56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56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56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56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56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56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56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56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56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57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0" name="Google Shape;1670;p57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Algorithm </a:t>
            </a:r>
            <a:endParaRPr/>
          </a:p>
        </p:txBody>
      </p:sp>
      <p:sp>
        <p:nvSpPr>
          <p:cNvPr id="1671" name="Google Shape;1671;p57"/>
          <p:cNvSpPr txBox="1"/>
          <p:nvPr>
            <p:ph idx="1" type="body"/>
          </p:nvPr>
        </p:nvSpPr>
        <p:spPr>
          <a:xfrm>
            <a:off x="239225" y="1184075"/>
            <a:ext cx="48378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Given e and min_num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arenR"/>
            </a:pPr>
            <a:r>
              <a:rPr lang="en" sz="2000"/>
              <a:t>Classify points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Core point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min_num points are within e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Border if:</a:t>
            </a:r>
            <a:endParaRPr sz="2000"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800"/>
              <a:t>if within epsilon of a core point</a:t>
            </a:r>
            <a:r>
              <a:rPr lang="en" sz="2000"/>
              <a:t> 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Outlier if:</a:t>
            </a:r>
            <a:endParaRPr sz="20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Not reachable by core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Group Core Points into one cluster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72" name="Google Shape;1672;p57"/>
          <p:cNvSpPr/>
          <p:nvPr/>
        </p:nvSpPr>
        <p:spPr>
          <a:xfrm rot="6237824">
            <a:off x="7650228" y="3067580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57"/>
          <p:cNvSpPr/>
          <p:nvPr/>
        </p:nvSpPr>
        <p:spPr>
          <a:xfrm rot="6237824">
            <a:off x="7080366" y="3488300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57"/>
          <p:cNvSpPr/>
          <p:nvPr/>
        </p:nvSpPr>
        <p:spPr>
          <a:xfrm rot="6237824">
            <a:off x="7650222" y="3730305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57"/>
          <p:cNvSpPr/>
          <p:nvPr/>
        </p:nvSpPr>
        <p:spPr>
          <a:xfrm rot="6237824">
            <a:off x="7171186" y="3067579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57"/>
          <p:cNvSpPr/>
          <p:nvPr/>
        </p:nvSpPr>
        <p:spPr>
          <a:xfrm rot="6237824">
            <a:off x="7445984" y="3507250"/>
            <a:ext cx="229997" cy="225923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57"/>
          <p:cNvSpPr/>
          <p:nvPr/>
        </p:nvSpPr>
        <p:spPr>
          <a:xfrm rot="6237824">
            <a:off x="7355177" y="3784727"/>
            <a:ext cx="229997" cy="225923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57"/>
          <p:cNvSpPr/>
          <p:nvPr/>
        </p:nvSpPr>
        <p:spPr>
          <a:xfrm rot="6237824">
            <a:off x="7067745" y="4130400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57"/>
          <p:cNvSpPr/>
          <p:nvPr/>
        </p:nvSpPr>
        <p:spPr>
          <a:xfrm rot="6237824">
            <a:off x="6569746" y="2620306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57"/>
          <p:cNvSpPr/>
          <p:nvPr/>
        </p:nvSpPr>
        <p:spPr>
          <a:xfrm rot="6237824">
            <a:off x="6294948" y="2995792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57"/>
          <p:cNvSpPr/>
          <p:nvPr/>
        </p:nvSpPr>
        <p:spPr>
          <a:xfrm rot="6237824">
            <a:off x="6177221" y="2533481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57"/>
          <p:cNvSpPr/>
          <p:nvPr/>
        </p:nvSpPr>
        <p:spPr>
          <a:xfrm rot="6237824">
            <a:off x="6646347" y="2288380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57"/>
          <p:cNvSpPr/>
          <p:nvPr/>
        </p:nvSpPr>
        <p:spPr>
          <a:xfrm rot="6237824">
            <a:off x="6351302" y="2342802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57"/>
          <p:cNvSpPr/>
          <p:nvPr/>
        </p:nvSpPr>
        <p:spPr>
          <a:xfrm rot="6237824">
            <a:off x="7650236" y="2010879"/>
            <a:ext cx="229997" cy="225923"/>
          </a:xfrm>
          <a:prstGeom prst="ellipse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57"/>
          <p:cNvSpPr/>
          <p:nvPr/>
        </p:nvSpPr>
        <p:spPr>
          <a:xfrm rot="6237824">
            <a:off x="7811586" y="3398941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57"/>
          <p:cNvSpPr/>
          <p:nvPr/>
        </p:nvSpPr>
        <p:spPr>
          <a:xfrm rot="6237824">
            <a:off x="7445986" y="2759066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57"/>
          <p:cNvSpPr/>
          <p:nvPr/>
        </p:nvSpPr>
        <p:spPr>
          <a:xfrm rot="6237824">
            <a:off x="6710127" y="3852877"/>
            <a:ext cx="229997" cy="225923"/>
          </a:xfrm>
          <a:prstGeom prst="ellipse">
            <a:avLst/>
          </a:prstGeom>
          <a:solidFill>
            <a:srgbClr val="C27B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57"/>
          <p:cNvSpPr/>
          <p:nvPr/>
        </p:nvSpPr>
        <p:spPr>
          <a:xfrm rot="6237824">
            <a:off x="6237427" y="3852877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57"/>
          <p:cNvSpPr/>
          <p:nvPr/>
        </p:nvSpPr>
        <p:spPr>
          <a:xfrm rot="6237824">
            <a:off x="6569752" y="4130377"/>
            <a:ext cx="229997" cy="225923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57"/>
          <p:cNvSpPr/>
          <p:nvPr/>
        </p:nvSpPr>
        <p:spPr>
          <a:xfrm rot="6237824">
            <a:off x="6452022" y="2071180"/>
            <a:ext cx="229997" cy="225923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58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6" name="Google Shape;1696;p58"/>
          <p:cNvSpPr txBox="1"/>
          <p:nvPr>
            <p:ph type="title"/>
          </p:nvPr>
        </p:nvSpPr>
        <p:spPr>
          <a:xfrm>
            <a:off x="452725" y="392325"/>
            <a:ext cx="5581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DBSCAN Pros and Cons</a:t>
            </a:r>
            <a:endParaRPr/>
          </a:p>
        </p:txBody>
      </p:sp>
      <p:sp>
        <p:nvSpPr>
          <p:cNvPr id="1697" name="Google Shape;1697;p58"/>
          <p:cNvSpPr txBox="1"/>
          <p:nvPr>
            <p:ph idx="1" type="body"/>
          </p:nvPr>
        </p:nvSpPr>
        <p:spPr>
          <a:xfrm>
            <a:off x="452725" y="1184075"/>
            <a:ext cx="43635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Arbitrarily-shaped clusters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Non-linearly </a:t>
            </a:r>
            <a:r>
              <a:rPr lang="en" sz="2000"/>
              <a:t>separable</a:t>
            </a:r>
            <a:r>
              <a:rPr lang="en" sz="2000"/>
              <a:t> clusters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</a:t>
            </a:r>
            <a:r>
              <a:rPr lang="en" sz="2000"/>
              <a:t>Don't</a:t>
            </a:r>
            <a:r>
              <a:rPr lang="en" sz="2000"/>
              <a:t> need to specify cluster count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Robust to noise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98" name="Google Shape;1698;p58"/>
          <p:cNvSpPr txBox="1"/>
          <p:nvPr>
            <p:ph idx="1" type="body"/>
          </p:nvPr>
        </p:nvSpPr>
        <p:spPr>
          <a:xfrm>
            <a:off x="5336125" y="1134825"/>
            <a:ext cx="36762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1) Considers low density as outliers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2) Scalability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Harms </a:t>
            </a:r>
            <a:r>
              <a:rPr lang="en" sz="2000"/>
              <a:t>Euclidean</a:t>
            </a:r>
            <a:r>
              <a:rPr lang="en" sz="2000"/>
              <a:t> distance measures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3) Assumes constant density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59"/>
          <p:cNvSpPr txBox="1"/>
          <p:nvPr>
            <p:ph idx="4294967295" type="ctrTitle"/>
          </p:nvPr>
        </p:nvSpPr>
        <p:spPr>
          <a:xfrm>
            <a:off x="701529" y="897542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Questions?</a:t>
            </a:r>
            <a:endParaRPr sz="7200"/>
          </a:p>
        </p:txBody>
      </p:sp>
      <p:sp>
        <p:nvSpPr>
          <p:cNvPr id="1704" name="Google Shape;1704;p5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9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clustering? </a:t>
            </a:r>
            <a:endParaRPr/>
          </a:p>
        </p:txBody>
      </p:sp>
      <p:sp>
        <p:nvSpPr>
          <p:cNvPr id="813" name="Google Shape;813;p19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4" name="Google Shape;814;p19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Unsupervised learning 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Group by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Goal: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High intra-cluster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Low inter-cluster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815" name="Google Shape;815;p19"/>
          <p:cNvPicPr preferRelativeResize="0"/>
          <p:nvPr/>
        </p:nvPicPr>
        <p:blipFill rotWithShape="1">
          <a:blip r:embed="rId3">
            <a:alphaModFix/>
          </a:blip>
          <a:srcRect b="11916" l="15708" r="11701" t="14020"/>
          <a:stretch/>
        </p:blipFill>
        <p:spPr>
          <a:xfrm>
            <a:off x="5116900" y="1634775"/>
            <a:ext cx="3056875" cy="233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20"/>
          <p:cNvSpPr/>
          <p:nvPr/>
        </p:nvSpPr>
        <p:spPr>
          <a:xfrm>
            <a:off x="4988150" y="3096725"/>
            <a:ext cx="2109000" cy="1711800"/>
          </a:xfrm>
          <a:prstGeom prst="rect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0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how do we determine similarity?</a:t>
            </a:r>
            <a:endParaRPr/>
          </a:p>
        </p:txBody>
      </p:sp>
      <p:sp>
        <p:nvSpPr>
          <p:cNvPr id="822" name="Google Shape;822;p20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3" name="Google Shape;823;p20"/>
          <p:cNvSpPr txBox="1"/>
          <p:nvPr>
            <p:ph idx="4294967295" type="body"/>
          </p:nvPr>
        </p:nvSpPr>
        <p:spPr>
          <a:xfrm>
            <a:off x="377550" y="1152525"/>
            <a:ext cx="8612400" cy="13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No obvious objective function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f(x) = “maximize similarity”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?????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824" name="Google Shape;8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675" y="3419298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7383" y="3253857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7820" y="3976189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7" name="Google Shape;82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18188" y="3300443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3442" y="4122121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60871" y="4122134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87056" y="3976199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422" y="3976189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2" name="Google Shape;8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877" y="3251950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3" name="Google Shape;8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40483" y="3976196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" name="Google Shape;83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62576" y="3404743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0797" y="4056212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6" name="Google Shape;83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0149" y="3404759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63422" y="3251942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87695" y="4122124"/>
            <a:ext cx="562828" cy="56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35066" y="3300461"/>
            <a:ext cx="533742" cy="533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55009" y="3300448"/>
            <a:ext cx="533742" cy="533719"/>
          </a:xfrm>
          <a:prstGeom prst="rect">
            <a:avLst/>
          </a:prstGeom>
          <a:noFill/>
          <a:ln>
            <a:noFill/>
          </a:ln>
        </p:spPr>
      </p:pic>
      <p:sp>
        <p:nvSpPr>
          <p:cNvPr id="841" name="Google Shape;841;p20"/>
          <p:cNvSpPr/>
          <p:nvPr/>
        </p:nvSpPr>
        <p:spPr>
          <a:xfrm>
            <a:off x="598075" y="3096725"/>
            <a:ext cx="2392200" cy="1711800"/>
          </a:xfrm>
          <a:prstGeom prst="rect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0"/>
          <p:cNvSpPr/>
          <p:nvPr/>
        </p:nvSpPr>
        <p:spPr>
          <a:xfrm flipH="1">
            <a:off x="3142575" y="3096725"/>
            <a:ext cx="879300" cy="1711800"/>
          </a:xfrm>
          <a:prstGeom prst="rect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0"/>
          <p:cNvSpPr/>
          <p:nvPr/>
        </p:nvSpPr>
        <p:spPr>
          <a:xfrm>
            <a:off x="7321071" y="3096725"/>
            <a:ext cx="1480200" cy="1711800"/>
          </a:xfrm>
          <a:prstGeom prst="rect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20"/>
          <p:cNvSpPr txBox="1"/>
          <p:nvPr/>
        </p:nvSpPr>
        <p:spPr>
          <a:xfrm>
            <a:off x="881025" y="2564425"/>
            <a:ext cx="3000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Hot/Cold</a:t>
            </a:r>
            <a:endParaRPr sz="1600"/>
          </a:p>
        </p:txBody>
      </p:sp>
      <p:sp>
        <p:nvSpPr>
          <p:cNvPr id="845" name="Google Shape;845;p20"/>
          <p:cNvSpPr txBox="1"/>
          <p:nvPr/>
        </p:nvSpPr>
        <p:spPr>
          <a:xfrm>
            <a:off x="5320600" y="2540388"/>
            <a:ext cx="3000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Food/Beverage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21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divisions not obvious? </a:t>
            </a:r>
            <a:endParaRPr/>
          </a:p>
        </p:txBody>
      </p:sp>
      <p:sp>
        <p:nvSpPr>
          <p:cNvPr id="851" name="Google Shape;851;p21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2" name="Google Shape;8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50" y="868799"/>
            <a:ext cx="4122300" cy="41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21"/>
          <p:cNvPicPr preferRelativeResize="0"/>
          <p:nvPr/>
        </p:nvPicPr>
        <p:blipFill rotWithShape="1">
          <a:blip r:embed="rId4">
            <a:alphaModFix/>
          </a:blip>
          <a:srcRect b="15175" l="8983" r="0" t="0"/>
          <a:stretch/>
        </p:blipFill>
        <p:spPr>
          <a:xfrm>
            <a:off x="5196676" y="716400"/>
            <a:ext cx="3486850" cy="3496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2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Metrics</a:t>
            </a:r>
            <a:endParaRPr/>
          </a:p>
        </p:txBody>
      </p:sp>
      <p:sp>
        <p:nvSpPr>
          <p:cNvPr id="859" name="Google Shape;859;p22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0" name="Google Shape;860;p22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Euclidian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Manhattan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Minkowski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Cosine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….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23"/>
          <p:cNvSpPr txBox="1"/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Distance Metrics</a:t>
            </a:r>
            <a:endParaRPr/>
          </a:p>
        </p:txBody>
      </p:sp>
      <p:sp>
        <p:nvSpPr>
          <p:cNvPr id="866" name="Google Shape;866;p23"/>
          <p:cNvSpPr txBox="1"/>
          <p:nvPr>
            <p:ph idx="12" type="sldNum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7" name="Google Shape;8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700" y="805800"/>
            <a:ext cx="5514426" cy="4065850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23"/>
          <p:cNvSpPr txBox="1"/>
          <p:nvPr>
            <p:ph idx="4294967295" type="body"/>
          </p:nvPr>
        </p:nvSpPr>
        <p:spPr>
          <a:xfrm>
            <a:off x="377550" y="1152525"/>
            <a:ext cx="8612400" cy="30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Euclidian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Manhattan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Minkowski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Cosine Similarity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Light"/>
              <a:buChar char="-"/>
            </a:pPr>
            <a:r>
              <a:rPr lang="en" sz="2000">
                <a:latin typeface="Titillium Web Light"/>
                <a:ea typeface="Titillium Web Light"/>
                <a:cs typeface="Titillium Web Light"/>
                <a:sym typeface="Titillium Web Light"/>
              </a:rPr>
              <a:t>….</a:t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